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handoutMasterIdLst>
    <p:handoutMasterId r:id="rId22"/>
  </p:handoutMasterIdLst>
  <p:sldIdLst>
    <p:sldId id="357" r:id="rId2"/>
    <p:sldId id="358" r:id="rId3"/>
    <p:sldId id="359" r:id="rId4"/>
    <p:sldId id="360" r:id="rId5"/>
    <p:sldId id="361" r:id="rId6"/>
    <p:sldId id="362" r:id="rId7"/>
    <p:sldId id="363" r:id="rId8"/>
    <p:sldId id="364" r:id="rId9"/>
    <p:sldId id="365" r:id="rId10"/>
    <p:sldId id="366" r:id="rId11"/>
    <p:sldId id="367" r:id="rId12"/>
    <p:sldId id="368" r:id="rId13"/>
    <p:sldId id="369" r:id="rId14"/>
    <p:sldId id="370" r:id="rId15"/>
    <p:sldId id="371" r:id="rId16"/>
    <p:sldId id="372" r:id="rId17"/>
    <p:sldId id="373" r:id="rId18"/>
    <p:sldId id="374" r:id="rId19"/>
    <p:sldId id="375" r:id="rId20"/>
  </p:sldIdLst>
  <p:sldSz cx="9144000" cy="6858000" type="screen4x3"/>
  <p:notesSz cx="6858000" cy="9144000"/>
  <p:defaultTextStyle>
    <a:defPPr>
      <a:defRPr lang="de-DE"/>
    </a:defPPr>
    <a:lvl1pPr marL="0" algn="l" defTabSz="914400" rtl="0" eaLnBrk="1" latinLnBrk="0" hangingPunct="1">
      <a:defRPr lang="de-DE" sz="1800" kern="1200">
        <a:solidFill>
          <a:schemeClr val="tx1"/>
        </a:solidFill>
        <a:latin typeface="Arial"/>
        <a:ea typeface="+mn-ea"/>
        <a:cs typeface="+mn-cs"/>
      </a:defRPr>
    </a:lvl1pPr>
    <a:lvl2pPr marL="457200" algn="l" defTabSz="914400" rtl="0" eaLnBrk="1" latinLnBrk="0" hangingPunct="1">
      <a:buClr>
        <a:srgbClr val="FDB913"/>
      </a:buClr>
      <a:buSzPct val="100000"/>
      <a:buFont typeface="wingdings"/>
      <a:buChar char=""/>
      <a:defRPr lang="de-DE" sz="1800" kern="1200">
        <a:solidFill>
          <a:schemeClr val="tx1"/>
        </a:solidFill>
        <a:latin typeface="Arial"/>
        <a:ea typeface="+mn-ea"/>
        <a:cs typeface="+mn-cs"/>
      </a:defRPr>
    </a:lvl2pPr>
    <a:lvl3pPr marL="914400" algn="l" defTabSz="914400" rtl="0" eaLnBrk="1" latinLnBrk="0" hangingPunct="1">
      <a:buClr>
        <a:srgbClr val="666666"/>
      </a:buClr>
      <a:buSzPct val="80000"/>
      <a:buFont typeface="Wingdings"/>
      <a:buChar char="n"/>
      <a:defRPr lang="de-DE" sz="1400" kern="1200">
        <a:solidFill>
          <a:schemeClr val="tx1"/>
        </a:solidFill>
        <a:latin typeface="Arial"/>
        <a:ea typeface="+mn-ea"/>
        <a:cs typeface="+mn-cs"/>
      </a:defRPr>
    </a:lvl3pPr>
    <a:lvl4pPr marL="1371600" algn="l" defTabSz="914400" rtl="0" eaLnBrk="1" latinLnBrk="0" hangingPunct="1">
      <a:buClr>
        <a:srgbClr val="666666"/>
      </a:buClr>
      <a:buSzPct val="80000"/>
      <a:buFont typeface="Arial"/>
      <a:buChar char=""/>
      <a:defRPr lang="de-DE" sz="1200" kern="1200">
        <a:solidFill>
          <a:schemeClr val="tx1"/>
        </a:solidFill>
        <a:latin typeface="Arial"/>
        <a:ea typeface="+mn-ea"/>
        <a:cs typeface="+mn-cs"/>
      </a:defRPr>
    </a:lvl4pPr>
    <a:lvl5pPr marL="1828800" algn="l" defTabSz="914400" rtl="0" eaLnBrk="1" latinLnBrk="0" hangingPunct="1">
      <a:buClr>
        <a:srgbClr val="666666"/>
      </a:buClr>
      <a:buSzPct val="80000"/>
      <a:buFont typeface="Arial"/>
      <a:buChar char=""/>
      <a:defRPr lang="de-DE" sz="1000" kern="1200">
        <a:solidFill>
          <a:schemeClr val="tx1"/>
        </a:solidFill>
        <a:latin typeface="Arial"/>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17">
          <p15:clr>
            <a:srgbClr val="A4A3A4"/>
          </p15:clr>
        </p15:guide>
        <p15:guide id="2" orient="horz" pos="206">
          <p15:clr>
            <a:srgbClr val="A4A3A4"/>
          </p15:clr>
        </p15:guide>
        <p15:guide id="3" orient="horz" pos="3834">
          <p15:clr>
            <a:srgbClr val="A4A3A4"/>
          </p15:clr>
        </p15:guide>
        <p15:guide id="4" orient="horz" pos="1065">
          <p15:clr>
            <a:srgbClr val="A4A3A4"/>
          </p15:clr>
        </p15:guide>
        <p15:guide id="5" orient="horz" pos="777">
          <p15:clr>
            <a:srgbClr val="A4A3A4"/>
          </p15:clr>
        </p15:guide>
        <p15:guide id="6" pos="5556">
          <p15:clr>
            <a:srgbClr val="A4A3A4"/>
          </p15:clr>
        </p15:guide>
        <p15:guide id="7" pos="206">
          <p15:clr>
            <a:srgbClr val="A4A3A4"/>
          </p15:clr>
        </p15:guide>
        <p15:guide id="8" pos="288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999999"/>
    <a:srgbClr val="FF5050"/>
    <a:srgbClr val="003283"/>
    <a:srgbClr val="FF0000"/>
    <a:srgbClr val="666666"/>
    <a:srgbClr val="2B3F7B"/>
    <a:srgbClr val="9C277B"/>
    <a:srgbClr val="D4652D"/>
    <a:srgbClr val="9E30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9" autoAdjust="0"/>
    <p:restoredTop sz="94704" autoAdjust="0"/>
  </p:normalViewPr>
  <p:slideViewPr>
    <p:cSldViewPr snapToGrid="0" showGuides="1">
      <p:cViewPr varScale="1">
        <p:scale>
          <a:sx n="115" d="100"/>
          <a:sy n="115" d="100"/>
        </p:scale>
        <p:origin x="540" y="108"/>
      </p:cViewPr>
      <p:guideLst>
        <p:guide orient="horz" pos="4117"/>
        <p:guide orient="horz" pos="206"/>
        <p:guide orient="horz" pos="3834"/>
        <p:guide orient="horz" pos="1065"/>
        <p:guide orient="horz" pos="777"/>
        <p:guide pos="5556"/>
        <p:guide pos="206"/>
        <p:guide pos="2886"/>
      </p:guideLst>
    </p:cSldViewPr>
  </p:slideViewPr>
  <p:notesTextViewPr>
    <p:cViewPr>
      <p:scale>
        <a:sx n="100" d="100"/>
        <a:sy n="100" d="100"/>
      </p:scale>
      <p:origin x="0" y="0"/>
    </p:cViewPr>
  </p:notesTextViewPr>
  <p:sorterViewPr>
    <p:cViewPr>
      <p:scale>
        <a:sx n="125" d="100"/>
        <a:sy n="125" d="100"/>
      </p:scale>
      <p:origin x="0" y="0"/>
    </p:cViewPr>
  </p:sorterViewPr>
  <p:notesViewPr>
    <p:cSldViewPr snapToGrid="0" showGuides="1">
      <p:cViewPr>
        <p:scale>
          <a:sx n="75" d="100"/>
          <a:sy n="75" d="100"/>
        </p:scale>
        <p:origin x="-4402" y="-56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37806701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49300" y="390525"/>
            <a:ext cx="5359400" cy="401955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750600" y="4706112"/>
            <a:ext cx="5356800" cy="3939264"/>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15402"/>
            <a:ext cx="942976" cy="205358"/>
          </a:xfrm>
          <a:prstGeom prst="rect">
            <a:avLst/>
          </a:prstGeom>
        </p:spPr>
        <p:txBody>
          <a:bodyPr vert="horz" lIns="91440" tIns="45720" rIns="91440" bIns="45720" rtlCol="0" anchor="b"/>
          <a:lstStyle>
            <a:lvl1pPr algn="ctr">
              <a:defRPr sz="10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190874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180975" indent="-180975" algn="l" defTabSz="914400" rtl="0" eaLnBrk="1" latinLnBrk="0" hangingPunct="1">
      <a:buClr>
        <a:schemeClr val="accent1"/>
      </a:buClr>
      <a:buSzPct val="100000"/>
      <a:buFont typeface="Wingdings" pitchFamily="2" charset="2"/>
      <a:buChar char=""/>
      <a:defRPr sz="1100" kern="1200">
        <a:solidFill>
          <a:schemeClr val="tx1"/>
        </a:solidFill>
        <a:latin typeface="+mn-lt"/>
        <a:ea typeface="+mn-ea"/>
        <a:cs typeface="+mn-cs"/>
      </a:defRPr>
    </a:lvl2pPr>
    <a:lvl3pPr marL="357188" indent="-176213" algn="l" defTabSz="914400" rtl="0" eaLnBrk="1" latinLnBrk="0" hangingPunct="1">
      <a:buClr>
        <a:schemeClr val="accent2"/>
      </a:buClr>
      <a:buSzPct val="80000"/>
      <a:buFont typeface="Symbol" pitchFamily="18" charset="2"/>
      <a:buChar char="-"/>
      <a:defRPr sz="1000" kern="1200">
        <a:solidFill>
          <a:schemeClr val="tx1"/>
        </a:solidFill>
        <a:latin typeface="+mn-lt"/>
        <a:ea typeface="+mn-ea"/>
        <a:cs typeface="+mn-cs"/>
      </a:defRPr>
    </a:lvl3pPr>
    <a:lvl4pPr marL="566738" indent="-133350" algn="l" defTabSz="914400" rtl="0" eaLnBrk="1" latinLnBrk="0" hangingPunct="1">
      <a:buClr>
        <a:schemeClr val="accent2"/>
      </a:buClr>
      <a:buFont typeface="Arial" pitchFamily="34" charset="0"/>
      <a:buChar char="–"/>
      <a:defRPr sz="10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a:t>
            </a:fld>
            <a:endParaRPr lang="en-US" dirty="0"/>
          </a:p>
        </p:txBody>
      </p:sp>
    </p:spTree>
    <p:extLst>
      <p:ext uri="{BB962C8B-B14F-4D97-AF65-F5344CB8AC3E}">
        <p14:creationId xmlns:p14="http://schemas.microsoft.com/office/powerpoint/2010/main" val="199127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picture: http://dpr-1448.kxcdn.com/assets/project-media/computer_room_1_WEBSITE_960_x_360.jpg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13</a:t>
            </a:fld>
            <a:endParaRPr lang="en-US" dirty="0"/>
          </a:p>
        </p:txBody>
      </p:sp>
    </p:spTree>
    <p:extLst>
      <p:ext uri="{BB962C8B-B14F-4D97-AF65-F5344CB8AC3E}">
        <p14:creationId xmlns:p14="http://schemas.microsoft.com/office/powerpoint/2010/main" val="4073994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14</a:t>
            </a:fld>
            <a:endParaRPr lang="en-US" dirty="0"/>
          </a:p>
        </p:txBody>
      </p:sp>
    </p:spTree>
    <p:extLst>
      <p:ext uri="{BB962C8B-B14F-4D97-AF65-F5344CB8AC3E}">
        <p14:creationId xmlns:p14="http://schemas.microsoft.com/office/powerpoint/2010/main" val="1160427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15</a:t>
            </a:fld>
            <a:endParaRPr lang="en-US" dirty="0"/>
          </a:p>
        </p:txBody>
      </p:sp>
    </p:spTree>
    <p:extLst>
      <p:ext uri="{BB962C8B-B14F-4D97-AF65-F5344CB8AC3E}">
        <p14:creationId xmlns:p14="http://schemas.microsoft.com/office/powerpoint/2010/main" val="1459915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16</a:t>
            </a:fld>
            <a:endParaRPr lang="en-US" dirty="0"/>
          </a:p>
        </p:txBody>
      </p:sp>
    </p:spTree>
    <p:extLst>
      <p:ext uri="{BB962C8B-B14F-4D97-AF65-F5344CB8AC3E}">
        <p14:creationId xmlns:p14="http://schemas.microsoft.com/office/powerpoint/2010/main" val="3130723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542780" lvl="1" indent="0">
              <a:buClr>
                <a:schemeClr val="accent1"/>
              </a:buClr>
              <a:buFont typeface="Wingdings" panose="05000000000000000000" pitchFamily="2" charset="2"/>
              <a:buNone/>
            </a:pPr>
            <a:endParaRPr lang="en-US" sz="2000" baseline="0" dirty="0">
              <a:latin typeface="BentonSans Bold" panose="02000803000000020004" pitchFamily="2"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7D8C2C35-2B8A-446E-BEC0-FD36716C29AC}" type="slidenum">
              <a:rPr lang="en-US" smtClean="0"/>
              <a:pPr/>
              <a:t>2</a:t>
            </a:fld>
            <a:endParaRPr lang="en-US" dirty="0"/>
          </a:p>
        </p:txBody>
      </p:sp>
    </p:spTree>
    <p:extLst>
      <p:ext uri="{BB962C8B-B14F-4D97-AF65-F5344CB8AC3E}">
        <p14:creationId xmlns:p14="http://schemas.microsoft.com/office/powerpoint/2010/main" val="391484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3</a:t>
            </a:fld>
            <a:endParaRPr lang="en-US" dirty="0"/>
          </a:p>
        </p:txBody>
      </p:sp>
    </p:spTree>
    <p:extLst>
      <p:ext uri="{BB962C8B-B14F-4D97-AF65-F5344CB8AC3E}">
        <p14:creationId xmlns:p14="http://schemas.microsoft.com/office/powerpoint/2010/main" val="3863821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a:p>
            <a:pPr marL="285750" indent="-285750">
              <a:buFontTx/>
              <a:buChar char="-"/>
            </a:pPr>
            <a:r>
              <a:rPr lang="en-US" dirty="0"/>
              <a:t>data center: Google</a:t>
            </a:r>
          </a:p>
          <a:p>
            <a:pPr marL="285750" indent="-285750">
              <a:buFontTx/>
              <a:buChar char="-"/>
            </a:pPr>
            <a:r>
              <a:rPr lang="en-US" dirty="0"/>
              <a:t>disk picture:</a:t>
            </a:r>
            <a:r>
              <a:rPr lang="en-US" baseline="0" dirty="0"/>
              <a:t> from Google Data Centers</a:t>
            </a:r>
          </a:p>
          <a:p>
            <a:pPr marL="285750" indent="-285750">
              <a:buFontTx/>
              <a:buChar char="-"/>
            </a:pPr>
            <a:r>
              <a:rPr lang="en-US" baseline="0" dirty="0"/>
              <a:t>24/7: http://www.couchbase.com/sites/default/files/uploads/all/images/zero_down_time.jpg </a:t>
            </a: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4</a:t>
            </a:fld>
            <a:endParaRPr lang="en-US" dirty="0"/>
          </a:p>
        </p:txBody>
      </p:sp>
    </p:spTree>
    <p:extLst>
      <p:ext uri="{BB962C8B-B14F-4D97-AF65-F5344CB8AC3E}">
        <p14:creationId xmlns:p14="http://schemas.microsoft.com/office/powerpoint/2010/main" val="1930101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a:p>
            <a:pPr marL="285750" indent="-285750">
              <a:buFontTx/>
              <a:buChar char="-"/>
            </a:pPr>
            <a:endParaRPr lang="en-US" dirty="0"/>
          </a:p>
          <a:p>
            <a:pPr marL="285750" indent="-285750">
              <a:buFontTx/>
              <a:buChar char="-"/>
            </a:pPr>
            <a:r>
              <a:rPr lang="en-US" dirty="0"/>
              <a:t>build measure learn: http://evolveyourweddingbusiness.com/wp-content/uploads/2013/01/buildmeasurelearn.jpg </a:t>
            </a:r>
          </a:p>
          <a:p>
            <a:pPr marL="285750" indent="-285750">
              <a:buFontTx/>
              <a:buChar char="-"/>
            </a:pPr>
            <a:r>
              <a:rPr lang="en-US" dirty="0"/>
              <a:t>automated deployment: https://sebastian-bergmann.de/img/thumbnails/efb37e604174144b322c45f8e9c96e492906b347.jpg </a:t>
            </a:r>
          </a:p>
          <a:p>
            <a:pPr marL="285750" indent="-285750">
              <a:buFontTx/>
              <a:buChar char="-"/>
            </a:pPr>
            <a:endParaRPr lang="en-US" dirty="0"/>
          </a:p>
          <a:p>
            <a:pPr marL="285750" indent="-285750">
              <a:buFontTx/>
              <a:buChar char="-"/>
            </a:pP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5</a:t>
            </a:fld>
            <a:endParaRPr lang="en-US" dirty="0"/>
          </a:p>
        </p:txBody>
      </p:sp>
    </p:spTree>
    <p:extLst>
      <p:ext uri="{BB962C8B-B14F-4D97-AF65-F5344CB8AC3E}">
        <p14:creationId xmlns:p14="http://schemas.microsoft.com/office/powerpoint/2010/main" val="1127510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picture: http://dpr-1448.kxcdn.com/assets/project-media/computer_room_1_WEBSITE_960_x_360.jpg </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6</a:t>
            </a:fld>
            <a:endParaRPr lang="en-US" dirty="0"/>
          </a:p>
        </p:txBody>
      </p:sp>
    </p:spTree>
    <p:extLst>
      <p:ext uri="{BB962C8B-B14F-4D97-AF65-F5344CB8AC3E}">
        <p14:creationId xmlns:p14="http://schemas.microsoft.com/office/powerpoint/2010/main" val="2538650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088776" rtl="0" eaLnBrk="1" fontAlgn="auto" latinLnBrk="0" hangingPunct="1">
              <a:lnSpc>
                <a:spcPct val="100000"/>
              </a:lnSpc>
              <a:spcBef>
                <a:spcPts val="0"/>
              </a:spcBef>
              <a:spcAft>
                <a:spcPts val="0"/>
              </a:spcAft>
              <a:buClrTx/>
              <a:buSzTx/>
              <a:buFontTx/>
              <a:buNone/>
              <a:tabLst/>
              <a:defRPr/>
            </a:pPr>
            <a:r>
              <a:rPr lang="en-US" dirty="0"/>
              <a:t>Definition of microservices,</a:t>
            </a:r>
            <a:r>
              <a:rPr lang="en-US" baseline="0" dirty="0"/>
              <a:t> see </a:t>
            </a:r>
            <a:r>
              <a:rPr lang="en-US" dirty="0"/>
              <a:t>Source: http://martinfowler.com/articles/microservices.html</a:t>
            </a:r>
          </a:p>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7</a:t>
            </a:fld>
            <a:endParaRPr lang="en-US" dirty="0"/>
          </a:p>
        </p:txBody>
      </p:sp>
    </p:spTree>
    <p:extLst>
      <p:ext uri="{BB962C8B-B14F-4D97-AF65-F5344CB8AC3E}">
        <p14:creationId xmlns:p14="http://schemas.microsoft.com/office/powerpoint/2010/main" val="3937761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085837"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9</a:t>
            </a:fld>
            <a:endParaRPr lang="en-US" dirty="0"/>
          </a:p>
        </p:txBody>
      </p:sp>
    </p:spTree>
    <p:extLst>
      <p:ext uri="{BB962C8B-B14F-4D97-AF65-F5344CB8AC3E}">
        <p14:creationId xmlns:p14="http://schemas.microsoft.com/office/powerpoint/2010/main" val="3742648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085837" rtl="0" eaLnBrk="1" fontAlgn="auto" latinLnBrk="0" hangingPunct="1">
              <a:lnSpc>
                <a:spcPct val="100000"/>
              </a:lnSpc>
              <a:spcBef>
                <a:spcPts val="0"/>
              </a:spcBef>
              <a:spcAft>
                <a:spcPts val="0"/>
              </a:spcAft>
              <a:buClrTx/>
              <a:buSzTx/>
              <a:buFontTx/>
              <a:buNone/>
              <a:tabLst/>
              <a:defRPr/>
            </a:pPr>
            <a:r>
              <a:rPr lang="en-US" dirty="0"/>
              <a:t>Definition of </a:t>
            </a:r>
            <a:r>
              <a:rPr lang="en-US" dirty="0" err="1"/>
              <a:t>microservices</a:t>
            </a:r>
            <a:r>
              <a:rPr lang="en-US" dirty="0"/>
              <a:t>,</a:t>
            </a:r>
            <a:r>
              <a:rPr lang="en-US" baseline="0" dirty="0"/>
              <a:t> see </a:t>
            </a:r>
            <a:r>
              <a:rPr lang="en-US" dirty="0"/>
              <a:t>Source: http://martinfowler.com/articles/microservices.html</a:t>
            </a:r>
          </a:p>
          <a:p>
            <a:endParaRPr lang="en-US" dirty="0"/>
          </a:p>
          <a:p>
            <a:r>
              <a:rPr lang="en-US" dirty="0"/>
              <a:t>Architectural style </a:t>
            </a:r>
          </a:p>
          <a:p>
            <a:r>
              <a:rPr lang="en-US" dirty="0"/>
              <a:t>Approach to developing a single application as a suite of small services</a:t>
            </a:r>
          </a:p>
          <a:p>
            <a:r>
              <a:rPr lang="en-US" dirty="0"/>
              <a:t>Each service running in its own process and communicating with lightweight mechanisms, often an HTTP resource API </a:t>
            </a:r>
          </a:p>
          <a:p>
            <a:r>
              <a:rPr lang="en-US" dirty="0"/>
              <a:t>Services are built around business capabilities </a:t>
            </a:r>
          </a:p>
          <a:p>
            <a:r>
              <a:rPr lang="en-US" dirty="0"/>
              <a:t>Independently deployable by fully automated deployment machinery</a:t>
            </a:r>
          </a:p>
          <a:p>
            <a:r>
              <a:rPr lang="en-US" dirty="0"/>
              <a:t>There is a bare minimum of centralized management of these services, which may be written in different programming languages and use different data storage technologies</a:t>
            </a:r>
          </a:p>
          <a:p>
            <a:pPr marL="0" indent="0">
              <a:buFontTx/>
              <a:buNone/>
            </a:pPr>
            <a:endParaRPr lang="en-US" dirty="0"/>
          </a:p>
          <a:p>
            <a:pPr marL="0" indent="0">
              <a:buFontTx/>
              <a:buNone/>
            </a:pPr>
            <a:r>
              <a:rPr lang="en-US" dirty="0"/>
              <a:t>All</a:t>
            </a:r>
            <a:r>
              <a:rPr lang="en-US" baseline="0" dirty="0"/>
              <a:t> cloud providers do not use </a:t>
            </a:r>
            <a:r>
              <a:rPr lang="en-US" baseline="0" dirty="0" err="1"/>
              <a:t>microservices</a:t>
            </a:r>
            <a:r>
              <a:rPr lang="en-US" baseline="0" dirty="0"/>
              <a:t>, e.g. </a:t>
            </a:r>
            <a:r>
              <a:rPr lang="en-US" baseline="0" dirty="0" err="1"/>
              <a:t>facebook</a:t>
            </a:r>
            <a:r>
              <a:rPr lang="en-US" baseline="0" dirty="0"/>
              <a:t> has a monolith structure. However, than you need to find other ways to solve typical issues / get the desired qualities. </a:t>
            </a:r>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en-US" smtClean="0"/>
              <a:pPr/>
              <a:t>10</a:t>
            </a:fld>
            <a:endParaRPr lang="en-US" dirty="0"/>
          </a:p>
        </p:txBody>
      </p:sp>
    </p:spTree>
    <p:extLst>
      <p:ext uri="{BB962C8B-B14F-4D97-AF65-F5344CB8AC3E}">
        <p14:creationId xmlns:p14="http://schemas.microsoft.com/office/powerpoint/2010/main" val="20171770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global12.sap.com/corporate-en/legal/copyright/index.epx"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http://global.sap.com/corporate-de/legal/copyright/index.epx" TargetMode="Externa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with picture - short">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Rectangle 2"/>
          <p:cNvSpPr/>
          <p:nvPr userDrawn="1"/>
        </p:nvSpPr>
        <p:spPr bwMode="gray">
          <a:xfrm>
            <a:off x="324000" y="-1"/>
            <a:ext cx="8496000" cy="2143126"/>
          </a:xfrm>
          <a:prstGeom prst="rect">
            <a:avLst/>
          </a:prstGeom>
          <a:solidFill>
            <a:schemeClr val="bg1">
              <a:alpha val="75000"/>
            </a:schemeClr>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 name="Title 1"/>
          <p:cNvSpPr>
            <a:spLocks noGrp="1"/>
          </p:cNvSpPr>
          <p:nvPr>
            <p:ph type="title" hasCustomPrompt="1"/>
          </p:nvPr>
        </p:nvSpPr>
        <p:spPr>
          <a:xfrm>
            <a:off x="414000" y="324000"/>
            <a:ext cx="8280000" cy="738000"/>
          </a:xfrm>
        </p:spPr>
        <p:txBody>
          <a:bodyPr anchor="t" anchorCtr="0">
            <a:noAutofit/>
          </a:bodyPr>
          <a:lstStyle>
            <a:lvl1pPr>
              <a:defRPr sz="4800">
                <a:solidFill>
                  <a:schemeClr val="tx1"/>
                </a:solidFill>
              </a:defRPr>
            </a:lvl1pPr>
          </a:lstStyle>
          <a:p>
            <a:r>
              <a:rPr lang="en-US" dirty="0"/>
              <a:t>Short Presentation Title</a:t>
            </a:r>
          </a:p>
        </p:txBody>
      </p:sp>
      <p:pic>
        <p:nvPicPr>
          <p:cNvPr id="4" name="Picture 3"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8613" y="6081713"/>
            <a:ext cx="916953" cy="454025"/>
          </a:xfrm>
          <a:prstGeom prst="rect">
            <a:avLst/>
          </a:prstGeom>
        </p:spPr>
      </p:pic>
      <p:sp>
        <p:nvSpPr>
          <p:cNvPr id="5" name="Rectangle 4"/>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6" name="Subtitle 2"/>
          <p:cNvSpPr>
            <a:spLocks noGrp="1"/>
          </p:cNvSpPr>
          <p:nvPr>
            <p:ph type="subTitle" idx="1" hasCustomPrompt="1"/>
          </p:nvPr>
        </p:nvSpPr>
        <p:spPr bwMode="gray">
          <a:xfrm>
            <a:off x="414000" y="1499870"/>
            <a:ext cx="6840000" cy="492443"/>
          </a:xfrm>
        </p:spPr>
        <p:txBody>
          <a:bodyPr anchor="t" anchorCtr="0">
            <a:noAutofit/>
          </a:bodyPr>
          <a:lstStyle>
            <a:lvl1pPr marL="0" marR="0" indent="0" algn="l" defTabSz="914400" rtl="0" eaLnBrk="1" fontAlgn="auto" latinLnBrk="0" hangingPunct="1">
              <a:lnSpc>
                <a:spcPct val="100000"/>
              </a:lnSpc>
              <a:spcBef>
                <a:spcPts val="0"/>
              </a:spcBef>
              <a:spcAft>
                <a:spcPts val="0"/>
              </a:spcAft>
              <a:buClr>
                <a:schemeClr val="accent1"/>
              </a:buClr>
              <a:buSzPct val="80000"/>
              <a:buFontTx/>
              <a:buNone/>
              <a:tabLst/>
              <a:defRPr sz="1600" b="0">
                <a:solidFill>
                  <a:sysClr val="windowText" lastClr="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Speaker’s Name/Department (delete if not needed)</a:t>
            </a:r>
            <a:br>
              <a:rPr lang="en-US" dirty="0"/>
            </a:br>
            <a:r>
              <a:rPr lang="en-US" dirty="0"/>
              <a:t>Month 00, 2015</a:t>
            </a:r>
          </a:p>
        </p:txBody>
      </p:sp>
      <p:sp>
        <p:nvSpPr>
          <p:cNvPr id="7" name="TextBox 6"/>
          <p:cNvSpPr txBox="1"/>
          <p:nvPr userDrawn="1"/>
        </p:nvSpPr>
        <p:spPr>
          <a:xfrm rot="21360000">
            <a:off x="2896863" y="3808216"/>
            <a:ext cx="3350276" cy="246221"/>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600" kern="0" dirty="0">
                <a:solidFill>
                  <a:schemeClr val="tx1"/>
                </a:solidFill>
                <a:ea typeface="Arial Unicode MS" pitchFamily="34" charset="-128"/>
                <a:cs typeface="Arial Unicode MS" pitchFamily="34" charset="-128"/>
              </a:rPr>
              <a:t>Use this title slide only with an</a:t>
            </a:r>
            <a:r>
              <a:rPr lang="en-US" sz="1600" kern="0" baseline="0" dirty="0">
                <a:solidFill>
                  <a:schemeClr val="tx1"/>
                </a:solidFill>
                <a:ea typeface="Arial Unicode MS" pitchFamily="34" charset="-128"/>
                <a:cs typeface="Arial Unicode MS" pitchFamily="34" charset="-128"/>
              </a:rPr>
              <a:t> image</a:t>
            </a:r>
            <a:endParaRPr lang="en-US" sz="1600" kern="0" dirty="0">
              <a:solidFill>
                <a:schemeClr val="tx1"/>
              </a:solidFill>
              <a:ea typeface="Arial Unicode MS" pitchFamily="34" charset="-128"/>
              <a:cs typeface="Arial Unicode MS" pitchFamily="34" charset="-128"/>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4000" y="1690687"/>
            <a:ext cx="8494713" cy="4391026"/>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4000" y="1691999"/>
            <a:ext cx="41652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hasCustomPrompt="1"/>
          </p:nvPr>
        </p:nvSpPr>
        <p:spPr>
          <a:xfrm>
            <a:off x="4654800" y="1691999"/>
            <a:ext cx="41652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4000" y="324000"/>
            <a:ext cx="8496000" cy="756000"/>
          </a:xfrm>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4000" y="1691999"/>
            <a:ext cx="27216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hasCustomPrompt="1"/>
          </p:nvPr>
        </p:nvSpPr>
        <p:spPr>
          <a:xfrm>
            <a:off x="6098400" y="1691999"/>
            <a:ext cx="27216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quarter" idx="12" hasCustomPrompt="1"/>
          </p:nvPr>
        </p:nvSpPr>
        <p:spPr>
          <a:xfrm>
            <a:off x="3220725" y="1691999"/>
            <a:ext cx="27216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Text with picture right 1">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noProof="0" dirty="0"/>
              <a:t>Insert page title</a:t>
            </a:r>
            <a:endParaRPr lang="en-US" dirty="0"/>
          </a:p>
        </p:txBody>
      </p:sp>
      <p:sp>
        <p:nvSpPr>
          <p:cNvPr id="5" name="Picture Placeholder 4"/>
          <p:cNvSpPr>
            <a:spLocks noGrp="1"/>
          </p:cNvSpPr>
          <p:nvPr>
            <p:ph type="pic" sz="quarter" idx="10"/>
          </p:nvPr>
        </p:nvSpPr>
        <p:spPr bwMode="gray">
          <a:xfrm>
            <a:off x="5745600" y="1690687"/>
            <a:ext cx="3078000" cy="4391025"/>
          </a:xfrm>
          <a:solidFill>
            <a:schemeClr val="bg1">
              <a:lumMod val="95000"/>
            </a:schemeClr>
          </a:solidFill>
        </p:spPr>
        <p:txBody>
          <a:bodyPr tIns="1296000" anchor="t" anchorCtr="0"/>
          <a:lstStyle>
            <a:lvl1pPr algn="ctr">
              <a:defRPr b="0"/>
            </a:lvl1pPr>
          </a:lstStyle>
          <a:p>
            <a:r>
              <a:rPr lang="en-US"/>
              <a:t>Click icon to add picture</a:t>
            </a:r>
            <a:endParaRPr lang="en-US" dirty="0"/>
          </a:p>
        </p:txBody>
      </p:sp>
      <p:sp>
        <p:nvSpPr>
          <p:cNvPr id="7" name="Text Placeholder 6"/>
          <p:cNvSpPr>
            <a:spLocks noGrp="1"/>
          </p:cNvSpPr>
          <p:nvPr>
            <p:ph type="body" sz="quarter" idx="11" hasCustomPrompt="1"/>
          </p:nvPr>
        </p:nvSpPr>
        <p:spPr bwMode="gray">
          <a:xfrm>
            <a:off x="324000" y="1690687"/>
            <a:ext cx="5238000" cy="4391025"/>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Text with picture right 2">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noProof="0" dirty="0"/>
              <a:t>Insert page title</a:t>
            </a:r>
            <a:endParaRPr lang="en-US" dirty="0"/>
          </a:p>
        </p:txBody>
      </p:sp>
      <p:sp>
        <p:nvSpPr>
          <p:cNvPr id="5" name="Picture Placeholder 4"/>
          <p:cNvSpPr>
            <a:spLocks noGrp="1"/>
          </p:cNvSpPr>
          <p:nvPr>
            <p:ph type="pic" sz="quarter" idx="10"/>
          </p:nvPr>
        </p:nvSpPr>
        <p:spPr bwMode="gray">
          <a:xfrm>
            <a:off x="4654800" y="1692000"/>
            <a:ext cx="4165200" cy="4392000"/>
          </a:xfrm>
          <a:solidFill>
            <a:schemeClr val="bg1">
              <a:lumMod val="95000"/>
            </a:schemeClr>
          </a:solidFill>
        </p:spPr>
        <p:txBody>
          <a:bodyPr vert="horz" lIns="0" tIns="1296000" rIns="0" bIns="0" rtlCol="0" anchor="t" anchorCtr="0">
            <a:noAutofit/>
          </a:bodyPr>
          <a:lstStyle>
            <a:lvl1pPr marL="0" indent="0" algn="ctr" defTabSz="914400" rtl="0" eaLnBrk="1" latinLnBrk="0" hangingPunct="1">
              <a:spcBef>
                <a:spcPts val="1620"/>
              </a:spcBef>
              <a:buClr>
                <a:schemeClr val="accent1"/>
              </a:buClr>
              <a:buSzPct val="80000"/>
              <a:buFontTx/>
              <a:buNone/>
              <a:defRPr lang="de-DE" sz="1800" b="0" kern="1200" dirty="0">
                <a:solidFill>
                  <a:schemeClr val="tx1"/>
                </a:solidFill>
                <a:latin typeface="+mn-lt"/>
                <a:ea typeface="+mn-ea"/>
                <a:cs typeface="+mn-cs"/>
              </a:defRPr>
            </a:lvl1pPr>
          </a:lstStyle>
          <a:p>
            <a:r>
              <a:rPr lang="en-US"/>
              <a:t>Click icon to add picture</a:t>
            </a:r>
            <a:endParaRPr lang="en-US" dirty="0"/>
          </a:p>
        </p:txBody>
      </p:sp>
      <p:sp>
        <p:nvSpPr>
          <p:cNvPr id="7" name="Text Placeholder 6"/>
          <p:cNvSpPr>
            <a:spLocks noGrp="1"/>
          </p:cNvSpPr>
          <p:nvPr>
            <p:ph type="body" sz="quarter" idx="11" hasCustomPrompt="1"/>
          </p:nvPr>
        </p:nvSpPr>
        <p:spPr bwMode="gray">
          <a:xfrm>
            <a:off x="324000" y="1692000"/>
            <a:ext cx="41652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Text with picture right 3">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noProof="0" dirty="0"/>
              <a:t>Insert page title</a:t>
            </a:r>
            <a:endParaRPr lang="en-US" dirty="0"/>
          </a:p>
        </p:txBody>
      </p:sp>
      <p:sp>
        <p:nvSpPr>
          <p:cNvPr id="5" name="Picture Placeholder 4"/>
          <p:cNvSpPr>
            <a:spLocks noGrp="1"/>
          </p:cNvSpPr>
          <p:nvPr>
            <p:ph type="pic" sz="quarter" idx="10"/>
          </p:nvPr>
        </p:nvSpPr>
        <p:spPr bwMode="gray">
          <a:xfrm>
            <a:off x="3575304" y="1692000"/>
            <a:ext cx="5238000" cy="4392000"/>
          </a:xfrm>
          <a:solidFill>
            <a:schemeClr val="bg1">
              <a:lumMod val="95000"/>
            </a:schemeClr>
          </a:solidFill>
        </p:spPr>
        <p:txBody>
          <a:bodyPr vert="horz" lIns="0" tIns="1296000" rIns="0" bIns="0" rtlCol="0" anchor="t" anchorCtr="0">
            <a:noAutofit/>
          </a:bodyPr>
          <a:lstStyle>
            <a:lvl1pPr marL="0" indent="0" algn="ctr" defTabSz="914400" rtl="0" eaLnBrk="1" latinLnBrk="0" hangingPunct="1">
              <a:spcBef>
                <a:spcPts val="1620"/>
              </a:spcBef>
              <a:buClr>
                <a:schemeClr val="accent1"/>
              </a:buClr>
              <a:buSzPct val="80000"/>
              <a:buFontTx/>
              <a:buNone/>
              <a:defRPr lang="de-DE" sz="1800" b="0" kern="1200" dirty="0">
                <a:solidFill>
                  <a:schemeClr val="tx1"/>
                </a:solidFill>
                <a:latin typeface="+mn-lt"/>
                <a:ea typeface="+mn-ea"/>
                <a:cs typeface="+mn-cs"/>
              </a:defRPr>
            </a:lvl1pPr>
          </a:lstStyle>
          <a:p>
            <a:r>
              <a:rPr lang="en-US"/>
              <a:t>Click icon to add picture</a:t>
            </a:r>
            <a:endParaRPr lang="en-US" dirty="0"/>
          </a:p>
        </p:txBody>
      </p:sp>
      <p:sp>
        <p:nvSpPr>
          <p:cNvPr id="7" name="Text Placeholder 6"/>
          <p:cNvSpPr>
            <a:spLocks noGrp="1"/>
          </p:cNvSpPr>
          <p:nvPr>
            <p:ph type="body" sz="quarter" idx="11" hasCustomPrompt="1"/>
          </p:nvPr>
        </p:nvSpPr>
        <p:spPr bwMode="gray">
          <a:xfrm>
            <a:off x="324000" y="1692000"/>
            <a:ext cx="3078000" cy="4392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picture: 2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4000" y="1690688"/>
            <a:ext cx="4165200" cy="1720800"/>
          </a:xfrm>
        </p:spPr>
        <p:txBody>
          <a:bodyPr/>
          <a:lstStyle>
            <a:lvl1pPr>
              <a:defRPr/>
            </a:lvl1pPr>
          </a:lstStyle>
          <a:p>
            <a:pPr lvl="0"/>
            <a:r>
              <a:rPr lang="en-US" noProof="0" dirty="0"/>
              <a:t>First level</a:t>
            </a:r>
          </a:p>
          <a:p>
            <a:pPr lvl="1"/>
            <a:r>
              <a:rPr lang="en-US" dirty="0"/>
              <a:t>Second level</a:t>
            </a:r>
          </a:p>
        </p:txBody>
      </p:sp>
      <p:sp>
        <p:nvSpPr>
          <p:cNvPr id="13" name="Text Placeholder 3"/>
          <p:cNvSpPr>
            <a:spLocks noGrp="1"/>
          </p:cNvSpPr>
          <p:nvPr>
            <p:ph type="body" sz="quarter" idx="14" hasCustomPrompt="1"/>
          </p:nvPr>
        </p:nvSpPr>
        <p:spPr>
          <a:xfrm>
            <a:off x="4654800" y="1690688"/>
            <a:ext cx="4165200" cy="1720800"/>
          </a:xfrm>
        </p:spPr>
        <p:txBody>
          <a:bodyPr/>
          <a:lstStyle>
            <a:lvl1pPr>
              <a:defRPr/>
            </a:lvl1pPr>
          </a:lstStyle>
          <a:p>
            <a:pPr lvl="0"/>
            <a:r>
              <a:rPr lang="en-US" noProof="0" dirty="0"/>
              <a:t>First level</a:t>
            </a:r>
          </a:p>
          <a:p>
            <a:pPr lvl="1"/>
            <a:r>
              <a:rPr lang="en-US" dirty="0"/>
              <a:t>Second level</a:t>
            </a:r>
          </a:p>
        </p:txBody>
      </p:sp>
      <p:sp>
        <p:nvSpPr>
          <p:cNvPr id="9" name="Picture Placeholder 4"/>
          <p:cNvSpPr>
            <a:spLocks noGrp="1"/>
          </p:cNvSpPr>
          <p:nvPr>
            <p:ph type="pic" sz="quarter" idx="15"/>
          </p:nvPr>
        </p:nvSpPr>
        <p:spPr bwMode="gray">
          <a:xfrm>
            <a:off x="324000" y="3573490"/>
            <a:ext cx="4165200" cy="2508223"/>
          </a:xfrm>
          <a:solidFill>
            <a:schemeClr val="bg1">
              <a:lumMod val="95000"/>
            </a:schemeClr>
          </a:solidFill>
        </p:spPr>
        <p:txBody>
          <a:bodyPr tIns="504000" anchor="t" anchorCtr="0"/>
          <a:lstStyle>
            <a:lvl1pPr algn="ctr">
              <a:defRPr b="0"/>
            </a:lvl1pPr>
          </a:lstStyle>
          <a:p>
            <a:r>
              <a:rPr lang="en-US"/>
              <a:t>Click icon to add picture</a:t>
            </a:r>
            <a:endParaRPr lang="en-US" dirty="0"/>
          </a:p>
        </p:txBody>
      </p:sp>
      <p:sp>
        <p:nvSpPr>
          <p:cNvPr id="11" name="Picture Placeholder 4"/>
          <p:cNvSpPr>
            <a:spLocks noGrp="1"/>
          </p:cNvSpPr>
          <p:nvPr>
            <p:ph type="pic" sz="quarter" idx="16"/>
          </p:nvPr>
        </p:nvSpPr>
        <p:spPr bwMode="gray">
          <a:xfrm>
            <a:off x="4654800" y="3573490"/>
            <a:ext cx="4165200" cy="2508223"/>
          </a:xfrm>
          <a:solidFill>
            <a:schemeClr val="bg1">
              <a:lumMod val="95000"/>
            </a:schemeClr>
          </a:solidFill>
        </p:spPr>
        <p:txBody>
          <a:bodyPr tIns="504000" anchor="t" anchorCtr="0"/>
          <a:lstStyle>
            <a:lvl1pPr algn="ctr">
              <a:defRPr b="0"/>
            </a:lvl1pPr>
          </a:lstStyle>
          <a:p>
            <a:r>
              <a:rPr lang="en-US"/>
              <a:t>Click icon to add picture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Content Placeholder 4"/>
          <p:cNvSpPr>
            <a:spLocks noGrp="1"/>
          </p:cNvSpPr>
          <p:nvPr>
            <p:ph sz="quarter" idx="10" hasCustomPrompt="1"/>
          </p:nvPr>
        </p:nvSpPr>
        <p:spPr>
          <a:xfrm>
            <a:off x="327024" y="1690688"/>
            <a:ext cx="8493125" cy="4395787"/>
          </a:xfrm>
        </p:spPr>
        <p:txBody>
          <a:bodyPr/>
          <a:lstStyle>
            <a:lvl1pPr>
              <a:defRPr/>
            </a:lvl1pPr>
          </a:lstStyle>
          <a:p>
            <a:pPr lvl="0"/>
            <a:r>
              <a:rPr lang="en-US" noProof="0" dirty="0"/>
              <a:t>Click to add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1"/>
          <p:cNvSpPr>
            <a:spLocks noGrp="1"/>
          </p:cNvSpPr>
          <p:nvPr>
            <p:ph type="title" hasCustomPrompt="1"/>
          </p:nvPr>
        </p:nvSpPr>
        <p:spPr/>
        <p:txBody>
          <a:bodyPr/>
          <a:lstStyle/>
          <a:p>
            <a:r>
              <a:rPr lang="en-US" noProof="0" dirty="0"/>
              <a:t>Insert page title</a:t>
            </a:r>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scussion Panel">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Discussion panel</a:t>
            </a:r>
          </a:p>
        </p:txBody>
      </p:sp>
      <p:sp>
        <p:nvSpPr>
          <p:cNvPr id="5" name="Text Placeholder 4"/>
          <p:cNvSpPr>
            <a:spLocks noGrp="1"/>
          </p:cNvSpPr>
          <p:nvPr>
            <p:ph type="body" sz="quarter" idx="10" hasCustomPrompt="1"/>
          </p:nvPr>
        </p:nvSpPr>
        <p:spPr>
          <a:xfrm>
            <a:off x="324000" y="1692000"/>
            <a:ext cx="8494713" cy="2816156"/>
          </a:xfrm>
        </p:spPr>
        <p:txBody>
          <a:bodyPr>
            <a:noAutofit/>
          </a:bodyPr>
          <a:lstStyle>
            <a:lvl1pPr>
              <a:spcBef>
                <a:spcPts val="1800"/>
              </a:spcBef>
              <a:defRPr/>
            </a:lvl1pPr>
          </a:lstStyle>
          <a:p>
            <a:r>
              <a:rPr lang="en-US" dirty="0"/>
              <a:t>Title of discussion panel</a:t>
            </a:r>
          </a:p>
          <a:p>
            <a:r>
              <a:rPr lang="en-US" b="0" dirty="0"/>
              <a:t>Speaker Name, Company 1</a:t>
            </a:r>
          </a:p>
          <a:p>
            <a:r>
              <a:rPr lang="en-US" b="0" dirty="0"/>
              <a:t>Speaker Name, Company 2</a:t>
            </a:r>
          </a:p>
          <a:p>
            <a:r>
              <a:rPr lang="en-US" b="0" dirty="0"/>
              <a:t>Speaker Name, Company 3</a:t>
            </a:r>
          </a:p>
          <a:p>
            <a:r>
              <a:rPr lang="en-US" b="0" dirty="0"/>
              <a:t>Speaker Name, Company 4</a:t>
            </a:r>
          </a:p>
          <a:p>
            <a:r>
              <a:rPr lang="en-US" b="0" dirty="0"/>
              <a:t>Speaker Name, Company 5</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lank 1">
    <p:spTree>
      <p:nvGrpSpPr>
        <p:cNvPr id="1" name=""/>
        <p:cNvGrpSpPr/>
        <p:nvPr/>
      </p:nvGrpSpPr>
      <p:grpSpPr>
        <a:xfrm>
          <a:off x="0" y="0"/>
          <a:ext cx="0" cy="0"/>
          <a:chOff x="0" y="0"/>
          <a:chExt cx="0" cy="0"/>
        </a:xfrm>
      </p:grpSpPr>
      <p:sp>
        <p:nvSpPr>
          <p:cNvPr id="3" name="Rectangle 2"/>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4" name="Rectangle 3"/>
          <p:cNvSpPr/>
          <p:nvPr userDrawn="1"/>
        </p:nvSpPr>
        <p:spPr bwMode="white">
          <a:xfrm>
            <a:off x="324000" y="6535738"/>
            <a:ext cx="8496000" cy="324000"/>
          </a:xfrm>
          <a:prstGeom prst="rect">
            <a:avLst/>
          </a:prstGeom>
          <a:solidFill>
            <a:schemeClr val="tx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5" name="TextBox 4"/>
          <p:cNvSpPr txBox="1"/>
          <p:nvPr userDrawn="1"/>
        </p:nvSpPr>
        <p:spPr bwMode="black">
          <a:xfrm>
            <a:off x="324000" y="6636183"/>
            <a:ext cx="3054289" cy="123111"/>
          </a:xfrm>
          <a:prstGeom prst="rect">
            <a:avLst/>
          </a:prstGeom>
          <a:noFill/>
        </p:spPr>
        <p:txBody>
          <a:bodyPr wrap="none" lIns="72000" tIns="0" rIns="0" bIns="0" rtlCol="0">
            <a:spAutoFit/>
          </a:bodyPr>
          <a:lstStyle/>
          <a:p>
            <a:pPr marL="133350" indent="-133350" algn="l">
              <a:buClr>
                <a:schemeClr val="bg1"/>
              </a:buClr>
              <a:buFont typeface="Arial" pitchFamily="34" charset="0"/>
              <a:buChar char="©"/>
              <a:tabLst/>
            </a:pPr>
            <a:r>
              <a:rPr lang="en-US" sz="800" noProof="0" dirty="0">
                <a:solidFill>
                  <a:schemeClr val="bg1"/>
                </a:solidFill>
              </a:rPr>
              <a:t>2015 SAP SE or an SAP affiliate company. All rights reserved.</a:t>
            </a:r>
          </a:p>
        </p:txBody>
      </p:sp>
      <p:sp>
        <p:nvSpPr>
          <p:cNvPr id="6" name="TextBox 5"/>
          <p:cNvSpPr txBox="1"/>
          <p:nvPr userDrawn="1"/>
        </p:nvSpPr>
        <p:spPr bwMode="black">
          <a:xfrm>
            <a:off x="8625588" y="6636183"/>
            <a:ext cx="197737" cy="123111"/>
          </a:xfrm>
          <a:prstGeom prst="rect">
            <a:avLst/>
          </a:prstGeom>
          <a:noFill/>
        </p:spPr>
        <p:txBody>
          <a:bodyPr wrap="none" lIns="0" tIns="0" rIns="72000" bIns="0" rtlCol="0">
            <a:spAutoFit/>
          </a:bodyPr>
          <a:lstStyle/>
          <a:p>
            <a:pPr marL="93663" indent="-93663" algn="r">
              <a:buClr>
                <a:schemeClr val="accent2"/>
              </a:buClr>
              <a:buFont typeface="Arial" pitchFamily="34" charset="0"/>
              <a:buNone/>
            </a:pPr>
            <a:fld id="{0BDC132A-5C91-4078-9777-31DA19A62E0A}" type="slidenum">
              <a:rPr lang="en-US" sz="800" baseline="0" noProof="0" smtClean="0">
                <a:solidFill>
                  <a:schemeClr val="bg1"/>
                </a:solidFill>
              </a:rPr>
              <a:pPr marL="93663" indent="-93663" algn="r">
                <a:buClr>
                  <a:schemeClr val="accent2"/>
                </a:buClr>
                <a:buFont typeface="Arial" pitchFamily="34" charset="0"/>
                <a:buNone/>
              </a:pPr>
              <a:t>‹#›</a:t>
            </a:fld>
            <a:endParaRPr lang="en-US" sz="800" noProof="0" dirty="0">
              <a:solidFill>
                <a:schemeClr val="bg1"/>
              </a:solidFill>
            </a:endParaRPr>
          </a:p>
        </p:txBody>
      </p:sp>
      <p:sp>
        <p:nvSpPr>
          <p:cNvPr id="7" name="Information_Classification"/>
          <p:cNvSpPr txBox="1"/>
          <p:nvPr userDrawn="1"/>
        </p:nvSpPr>
        <p:spPr>
          <a:xfrm>
            <a:off x="7670800" y="6620293"/>
            <a:ext cx="1905000" cy="153888"/>
          </a:xfrm>
          <a:prstGeom prst="rect">
            <a:avLst/>
          </a:prstGeom>
          <a:noFill/>
        </p:spPr>
        <p:txBody>
          <a:bodyPr vert="horz" wrap="square" lIns="0" tIns="0" rIns="0" bIns="0" rtlCol="0">
            <a:spAutoFit/>
          </a:bodyPr>
          <a:lstStyle/>
          <a:p>
            <a:pPr algn="l" fontAlgn="base">
              <a:spcBef>
                <a:spcPts val="600"/>
              </a:spcBef>
              <a:spcAft>
                <a:spcPct val="0"/>
              </a:spcAft>
              <a:buClr>
                <a:srgbClr val="F0AB00"/>
              </a:buClr>
              <a:buSzPct val="80000"/>
            </a:pPr>
            <a:r>
              <a:rPr kumimoji="0" lang="en-US" sz="1000" b="0" i="0" u="none" kern="0" baseline="0" dirty="0">
                <a:solidFill>
                  <a:srgbClr val="FFFFFF"/>
                </a:solidFill>
                <a:latin typeface="Arial"/>
                <a:ea typeface="Arial Unicode MS"/>
                <a:cs typeface="Arial Unicode MS" pitchFamily="34" charset="-128"/>
                <a:sym typeface="Arial"/>
              </a:rPr>
              <a:t>Internal</a:t>
            </a:r>
          </a:p>
        </p:txBody>
      </p:sp>
    </p:spTree>
    <p:extLst>
      <p:ext uri="{BB962C8B-B14F-4D97-AF65-F5344CB8AC3E}">
        <p14:creationId xmlns:p14="http://schemas.microsoft.com/office/powerpoint/2010/main" val="1284975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ith picture - two lines">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Rectangle 2"/>
          <p:cNvSpPr/>
          <p:nvPr userDrawn="1"/>
        </p:nvSpPr>
        <p:spPr bwMode="gray">
          <a:xfrm>
            <a:off x="324000" y="-1"/>
            <a:ext cx="8496000" cy="2143126"/>
          </a:xfrm>
          <a:prstGeom prst="rect">
            <a:avLst/>
          </a:prstGeom>
          <a:solidFill>
            <a:schemeClr val="bg1">
              <a:alpha val="75000"/>
            </a:schemeClr>
          </a:solidFill>
          <a:ln w="635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pic>
        <p:nvPicPr>
          <p:cNvPr id="4" name="Picture 3"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8613" y="6081713"/>
            <a:ext cx="916953" cy="454025"/>
          </a:xfrm>
          <a:prstGeom prst="rect">
            <a:avLst/>
          </a:prstGeom>
        </p:spPr>
      </p:pic>
      <p:sp>
        <p:nvSpPr>
          <p:cNvPr id="5" name="Rectangle 4"/>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6" name="Subtitle 2"/>
          <p:cNvSpPr>
            <a:spLocks noGrp="1"/>
          </p:cNvSpPr>
          <p:nvPr>
            <p:ph type="subTitle" idx="1" hasCustomPrompt="1"/>
          </p:nvPr>
        </p:nvSpPr>
        <p:spPr bwMode="gray">
          <a:xfrm>
            <a:off x="414000" y="1499870"/>
            <a:ext cx="6840000" cy="492443"/>
          </a:xfrm>
        </p:spPr>
        <p:txBody>
          <a:bodyPr anchor="t" anchorCtr="0">
            <a:noAutofit/>
          </a:bodyPr>
          <a:lstStyle>
            <a:lvl1pPr marL="0" marR="0" indent="0" algn="l" defTabSz="914400" rtl="0" eaLnBrk="1" fontAlgn="auto" latinLnBrk="0" hangingPunct="1">
              <a:lnSpc>
                <a:spcPct val="100000"/>
              </a:lnSpc>
              <a:spcBef>
                <a:spcPts val="0"/>
              </a:spcBef>
              <a:spcAft>
                <a:spcPts val="0"/>
              </a:spcAft>
              <a:buClr>
                <a:schemeClr val="accent1"/>
              </a:buClr>
              <a:buSzPct val="80000"/>
              <a:buFontTx/>
              <a:buNone/>
              <a:tabLst/>
              <a:defRPr sz="1600" b="0">
                <a:solidFill>
                  <a:sysClr val="windowText" lastClr="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Speaker’s Name/Department (delete if not needed)</a:t>
            </a:r>
            <a:br>
              <a:rPr lang="en-US" dirty="0"/>
            </a:br>
            <a:r>
              <a:rPr lang="en-US" dirty="0"/>
              <a:t>Month 00, 2015</a:t>
            </a:r>
          </a:p>
        </p:txBody>
      </p:sp>
      <p:sp>
        <p:nvSpPr>
          <p:cNvPr id="9" name="Title 1"/>
          <p:cNvSpPr>
            <a:spLocks noGrp="1"/>
          </p:cNvSpPr>
          <p:nvPr>
            <p:ph type="ctrTitle" hasCustomPrompt="1"/>
          </p:nvPr>
        </p:nvSpPr>
        <p:spPr bwMode="gray">
          <a:xfrm>
            <a:off x="414000" y="324000"/>
            <a:ext cx="8280000" cy="923330"/>
          </a:xfrm>
        </p:spPr>
        <p:txBody>
          <a:bodyPr anchor="t" anchorCtr="0">
            <a:noAutofit/>
          </a:bodyPr>
          <a:lstStyle>
            <a:lvl1pPr>
              <a:defRPr sz="3000">
                <a:solidFill>
                  <a:sysClr val="windowText" lastClr="000000"/>
                </a:solidFill>
                <a:latin typeface="+mj-lt"/>
              </a:defRPr>
            </a:lvl1pPr>
          </a:lstStyle>
          <a:p>
            <a:r>
              <a:rPr lang="en-US" sz="3000" dirty="0"/>
              <a:t>Alternate Presentation Title</a:t>
            </a:r>
            <a:br>
              <a:rPr lang="en-US" sz="3000" dirty="0"/>
            </a:br>
            <a:r>
              <a:rPr lang="en-US" sz="3000" dirty="0"/>
              <a:t>Breaks to Two Lines</a:t>
            </a:r>
            <a:endParaRPr lang="en-US" dirty="0"/>
          </a:p>
        </p:txBody>
      </p:sp>
      <p:sp>
        <p:nvSpPr>
          <p:cNvPr id="10" name="TextBox 9"/>
          <p:cNvSpPr txBox="1"/>
          <p:nvPr userDrawn="1"/>
        </p:nvSpPr>
        <p:spPr>
          <a:xfrm rot="21360000">
            <a:off x="2896863" y="3808216"/>
            <a:ext cx="3350276" cy="246221"/>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1600" kern="0" dirty="0">
                <a:solidFill>
                  <a:schemeClr val="tx1"/>
                </a:solidFill>
                <a:ea typeface="Arial Unicode MS" pitchFamily="34" charset="-128"/>
                <a:cs typeface="Arial Unicode MS" pitchFamily="34" charset="-128"/>
              </a:rPr>
              <a:t>Use this title slide only with an</a:t>
            </a:r>
            <a:r>
              <a:rPr lang="en-US" sz="1600" kern="0" baseline="0" dirty="0">
                <a:solidFill>
                  <a:schemeClr val="tx1"/>
                </a:solidFill>
                <a:ea typeface="Arial Unicode MS" pitchFamily="34" charset="-128"/>
                <a:cs typeface="Arial Unicode MS" pitchFamily="34" charset="-128"/>
              </a:rPr>
              <a:t> image</a:t>
            </a:r>
            <a:endParaRPr lang="en-US" sz="1600" kern="0" dirty="0">
              <a:solidFill>
                <a:schemeClr val="tx1"/>
              </a:solidFill>
              <a:ea typeface="Arial Unicode MS" pitchFamily="34" charset="-128"/>
              <a:cs typeface="Arial Unicode MS" pitchFamily="34" charset="-128"/>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lank 2">
    <p:spTree>
      <p:nvGrpSpPr>
        <p:cNvPr id="1" name=""/>
        <p:cNvGrpSpPr/>
        <p:nvPr/>
      </p:nvGrpSpPr>
      <p:grpSpPr>
        <a:xfrm>
          <a:off x="0" y="0"/>
          <a:ext cx="0" cy="0"/>
          <a:chOff x="0" y="0"/>
          <a:chExt cx="0" cy="0"/>
        </a:xfrm>
      </p:grpSpPr>
      <p:sp>
        <p:nvSpPr>
          <p:cNvPr id="3" name="TextBox 2"/>
          <p:cNvSpPr txBox="1"/>
          <p:nvPr userDrawn="1"/>
        </p:nvSpPr>
        <p:spPr bwMode="black">
          <a:xfrm>
            <a:off x="8698291" y="6636183"/>
            <a:ext cx="125034" cy="123111"/>
          </a:xfrm>
          <a:prstGeom prst="rect">
            <a:avLst/>
          </a:prstGeom>
          <a:noFill/>
        </p:spPr>
        <p:txBody>
          <a:bodyPr wrap="none" lIns="0" tIns="0" rIns="0" bIns="0" rtlCol="0">
            <a:spAutoFit/>
          </a:bodyPr>
          <a:lstStyle/>
          <a:p>
            <a:pPr marL="93663" indent="-93663" algn="r">
              <a:buClr>
                <a:schemeClr val="accent2"/>
              </a:buClr>
              <a:buFont typeface="Arial" pitchFamily="34" charset="0"/>
              <a:buNone/>
            </a:pPr>
            <a:fld id="{0BDC132A-5C91-4078-9777-31DA19A62E0A}" type="slidenum">
              <a:rPr lang="en-US" sz="800" baseline="0" noProof="0" smtClean="0">
                <a:solidFill>
                  <a:schemeClr val="tx1"/>
                </a:solidFill>
              </a:rPr>
              <a:pPr marL="93663" indent="-93663" algn="r">
                <a:buClr>
                  <a:schemeClr val="accent2"/>
                </a:buClr>
                <a:buFont typeface="Arial" pitchFamily="34" charset="0"/>
                <a:buNone/>
              </a:pPr>
              <a:t>‹#›</a:t>
            </a:fld>
            <a:endParaRPr lang="en-US" sz="800" noProof="0" dirty="0">
              <a:solidFill>
                <a:schemeClr val="tx1"/>
              </a:solidFill>
            </a:endParaRPr>
          </a:p>
        </p:txBody>
      </p:sp>
      <p:sp>
        <p:nvSpPr>
          <p:cNvPr id="4" name="TextBox 3"/>
          <p:cNvSpPr txBox="1"/>
          <p:nvPr userDrawn="1"/>
        </p:nvSpPr>
        <p:spPr bwMode="black">
          <a:xfrm>
            <a:off x="324000" y="6636183"/>
            <a:ext cx="2981585" cy="123111"/>
          </a:xfrm>
          <a:prstGeom prst="rect">
            <a:avLst/>
          </a:prstGeom>
          <a:noFill/>
        </p:spPr>
        <p:txBody>
          <a:bodyPr wrap="none" lIns="0" tIns="0" rIns="0" bIns="0" rtlCol="0">
            <a:spAutoFit/>
          </a:bodyPr>
          <a:lstStyle/>
          <a:p>
            <a:pPr marL="133200" indent="-133200" algn="l">
              <a:buClr>
                <a:schemeClr val="tx1"/>
              </a:buClr>
              <a:buFont typeface="Arial" pitchFamily="34" charset="0"/>
              <a:buChar char="©"/>
              <a:tabLst/>
            </a:pPr>
            <a:r>
              <a:rPr lang="en-US" sz="800" noProof="0" dirty="0">
                <a:solidFill>
                  <a:schemeClr val="tx1"/>
                </a:solidFill>
              </a:rPr>
              <a:t>2015 SAP SE or an SAP affiliate company. All rights reserved.</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pyright">
    <p:bg bwMode="gray">
      <p:bgRef idx="1001">
        <a:schemeClr val="bg1"/>
      </p:bgRef>
    </p:bg>
    <p:spTree>
      <p:nvGrpSpPr>
        <p:cNvPr id="1" name=""/>
        <p:cNvGrpSpPr/>
        <p:nvPr/>
      </p:nvGrpSpPr>
      <p:grpSpPr>
        <a:xfrm>
          <a:off x="0" y="0"/>
          <a:ext cx="0" cy="0"/>
          <a:chOff x="0" y="0"/>
          <a:chExt cx="0" cy="0"/>
        </a:xfrm>
      </p:grpSpPr>
      <p:sp>
        <p:nvSpPr>
          <p:cNvPr id="11" name="TextBox 10"/>
          <p:cNvSpPr txBox="1"/>
          <p:nvPr userDrawn="1"/>
        </p:nvSpPr>
        <p:spPr bwMode="gray">
          <a:xfrm>
            <a:off x="324000" y="324000"/>
            <a:ext cx="8496150" cy="756000"/>
          </a:xfrm>
          <a:prstGeom prst="rect">
            <a:avLst/>
          </a:prstGeom>
        </p:spPr>
        <p:txBody>
          <a:bodyPr vert="horz" lIns="0" tIns="0" rIns="0" bIns="0" rtlCol="0" anchor="ctr" anchorCtr="0">
            <a:noAutofit/>
          </a:bodyPr>
          <a:lstStyle/>
          <a:p>
            <a:pPr algn="l" defTabSz="914400" rtl="0" eaLnBrk="1" latinLnBrk="0" hangingPunct="1">
              <a:spcBef>
                <a:spcPct val="0"/>
              </a:spcBef>
              <a:buNone/>
            </a:pPr>
            <a:r>
              <a:rPr lang="en-US" sz="2400" b="1" kern="1200" noProof="0" dirty="0">
                <a:solidFill>
                  <a:schemeClr val="accent2"/>
                </a:solidFill>
                <a:latin typeface="+mj-lt"/>
                <a:ea typeface="+mj-ea"/>
                <a:cs typeface="+mj-cs"/>
              </a:rPr>
              <a:t>© 2015 SAP SE or an SAP affiliate company. </a:t>
            </a:r>
            <a:br>
              <a:rPr lang="en-US" sz="2400" b="1" kern="1200" noProof="0" dirty="0">
                <a:solidFill>
                  <a:schemeClr val="accent2"/>
                </a:solidFill>
                <a:latin typeface="+mj-lt"/>
                <a:ea typeface="+mj-ea"/>
                <a:cs typeface="+mj-cs"/>
              </a:rPr>
            </a:br>
            <a:r>
              <a:rPr lang="en-US" sz="2400" b="1" kern="1200" noProof="0" dirty="0">
                <a:solidFill>
                  <a:schemeClr val="accent2"/>
                </a:solidFill>
                <a:latin typeface="+mj-lt"/>
                <a:ea typeface="+mj-ea"/>
                <a:cs typeface="+mj-cs"/>
              </a:rPr>
              <a:t>All rights reserved.</a:t>
            </a:r>
          </a:p>
        </p:txBody>
      </p:sp>
      <p:sp>
        <p:nvSpPr>
          <p:cNvPr id="5" name="TextBox 4"/>
          <p:cNvSpPr txBox="1"/>
          <p:nvPr userDrawn="1"/>
        </p:nvSpPr>
        <p:spPr bwMode="gray">
          <a:xfrm>
            <a:off x="324000" y="1692000"/>
            <a:ext cx="8496150" cy="3539430"/>
          </a:xfrm>
          <a:prstGeom prst="rect">
            <a:avLst/>
          </a:prstGeom>
          <a:noFill/>
        </p:spPr>
        <p:txBody>
          <a:bodyPr wrap="square" lIns="0" tIns="0" rIns="0" bIns="0" rtlCol="0">
            <a:spAutoFit/>
          </a:bodyPr>
          <a:lstStyle/>
          <a:p>
            <a:r>
              <a:rPr lang="en-US" sz="1000" kern="1200" dirty="0">
                <a:solidFill>
                  <a:schemeClr val="tx1"/>
                </a:solidFill>
                <a:latin typeface="Arial"/>
                <a:ea typeface="MS PGothic" pitchFamily="34" charset="-128"/>
                <a:cs typeface="+mn-cs"/>
              </a:rPr>
              <a:t>No part of this publication may be reproduced or transmitted in any form or for any purpose without the express permission of SAP SE or an </a:t>
            </a:r>
          </a:p>
          <a:p>
            <a:r>
              <a:rPr lang="en-US" sz="1000" kern="1200" dirty="0">
                <a:solidFill>
                  <a:schemeClr val="tx1"/>
                </a:solidFill>
                <a:latin typeface="Arial"/>
                <a:ea typeface="MS PGothic" pitchFamily="34" charset="-128"/>
                <a:cs typeface="+mn-cs"/>
              </a:rPr>
              <a:t>SAP affiliate company.</a:t>
            </a:r>
          </a:p>
          <a:p>
            <a:pPr>
              <a:spcBef>
                <a:spcPts val="1200"/>
              </a:spcBef>
            </a:pPr>
            <a:r>
              <a:rPr lang="en-US" sz="1000" kern="1200" dirty="0">
                <a:solidFill>
                  <a:schemeClr val="tx1"/>
                </a:solidFill>
                <a:latin typeface="Arial"/>
                <a:ea typeface="MS PGothic" pitchFamily="34" charset="-128"/>
                <a:cs typeface="+mn-cs"/>
              </a:rPr>
              <a:t>SAP and other SAP products and services mentioned herein as well as their respective logos are trademarks or registered trademarks of SAP SE </a:t>
            </a:r>
            <a:br>
              <a:rPr lang="en-US" sz="1000" kern="1200" dirty="0">
                <a:solidFill>
                  <a:schemeClr val="tx1"/>
                </a:solidFill>
                <a:latin typeface="Arial"/>
                <a:ea typeface="MS PGothic" pitchFamily="34" charset="-128"/>
                <a:cs typeface="+mn-cs"/>
              </a:rPr>
            </a:br>
            <a:r>
              <a:rPr lang="en-US" sz="1000" kern="1200" dirty="0">
                <a:solidFill>
                  <a:schemeClr val="tx1"/>
                </a:solidFill>
                <a:latin typeface="Arial"/>
                <a:ea typeface="MS PGothic" pitchFamily="34" charset="-128"/>
                <a:cs typeface="+mn-cs"/>
              </a:rPr>
              <a:t>(or an SAP affiliate company) in Germany and other countries. Please see </a:t>
            </a:r>
            <a:r>
              <a:rPr lang="en-US" sz="1000" kern="1200" dirty="0">
                <a:solidFill>
                  <a:schemeClr val="tx1"/>
                </a:solidFill>
                <a:latin typeface="Arial"/>
                <a:ea typeface="MS PGothic" pitchFamily="34" charset="-128"/>
                <a:cs typeface="+mn-cs"/>
                <a:hlinkClick r:id="rId2"/>
              </a:rPr>
              <a:t>http://global12.sap.com/corporate-en/legal/copyright/index.epx</a:t>
            </a:r>
            <a:r>
              <a:rPr lang="en-US" sz="1000" kern="1200" dirty="0">
                <a:solidFill>
                  <a:schemeClr val="tx1"/>
                </a:solidFill>
                <a:latin typeface="Arial"/>
                <a:ea typeface="MS PGothic" pitchFamily="34" charset="-128"/>
                <a:cs typeface="+mn-cs"/>
              </a:rPr>
              <a:t> for additional trademark information and notices.</a:t>
            </a:r>
          </a:p>
          <a:p>
            <a:pPr>
              <a:spcBef>
                <a:spcPts val="1200"/>
              </a:spcBef>
            </a:pPr>
            <a:r>
              <a:rPr lang="en-US" sz="1000" kern="1200" dirty="0">
                <a:solidFill>
                  <a:schemeClr val="tx1"/>
                </a:solidFill>
                <a:latin typeface="Arial"/>
                <a:ea typeface="MS PGothic" pitchFamily="34" charset="-128"/>
                <a:cs typeface="+mn-cs"/>
              </a:rPr>
              <a:t>Some software products marketed by SAP SE and its distributors contain proprietary software components of other software vendors.</a:t>
            </a:r>
          </a:p>
          <a:p>
            <a:pPr>
              <a:spcBef>
                <a:spcPts val="1200"/>
              </a:spcBef>
            </a:pPr>
            <a:r>
              <a:rPr lang="en-US" sz="1000" kern="1200" dirty="0">
                <a:solidFill>
                  <a:schemeClr val="tx1"/>
                </a:solidFill>
                <a:latin typeface="Arial"/>
                <a:ea typeface="MS PGothic" pitchFamily="34" charset="-128"/>
                <a:cs typeface="+mn-cs"/>
              </a:rPr>
              <a:t>National product specifications may vary.</a:t>
            </a:r>
          </a:p>
          <a:p>
            <a:pPr>
              <a:spcBef>
                <a:spcPts val="1200"/>
              </a:spcBef>
            </a:pPr>
            <a:r>
              <a:rPr lang="en-US" sz="1000" kern="1200" dirty="0">
                <a:solidFill>
                  <a:schemeClr val="tx1"/>
                </a:solidFill>
                <a:latin typeface="Arial"/>
                <a:ea typeface="MS PGothic" pitchFamily="34" charset="-128"/>
                <a:cs typeface="+mn-cs"/>
              </a:rPr>
              <a:t>These materials are provided by SAP SE or an SAP affiliate company for informational purposes only, without representation or warranty of any kind, and SAP SE or its affiliated companies shall not be liable for errors or omissions with respect to the materials. The only warranties for SAP SE or </a:t>
            </a:r>
            <a:br>
              <a:rPr lang="en-US" sz="1000" kern="1200" dirty="0">
                <a:solidFill>
                  <a:schemeClr val="tx1"/>
                </a:solidFill>
                <a:latin typeface="Arial"/>
                <a:ea typeface="MS PGothic" pitchFamily="34" charset="-128"/>
                <a:cs typeface="+mn-cs"/>
              </a:rPr>
            </a:br>
            <a:r>
              <a:rPr lang="en-US" sz="1000" kern="1200" dirty="0">
                <a:solidFill>
                  <a:schemeClr val="tx1"/>
                </a:solidFill>
                <a:latin typeface="Arial"/>
                <a:ea typeface="MS PGothic" pitchFamily="34" charset="-128"/>
                <a:cs typeface="+mn-cs"/>
              </a:rPr>
              <a:t>SAP affiliate company products and services are those that are set forth in the express warranty statements accompanying such products and </a:t>
            </a:r>
            <a:br>
              <a:rPr lang="en-US" sz="1000" kern="1200" dirty="0">
                <a:solidFill>
                  <a:schemeClr val="tx1"/>
                </a:solidFill>
                <a:latin typeface="Arial"/>
                <a:ea typeface="MS PGothic" pitchFamily="34" charset="-128"/>
                <a:cs typeface="+mn-cs"/>
              </a:rPr>
            </a:br>
            <a:r>
              <a:rPr lang="en-US" sz="1000" kern="1200" dirty="0">
                <a:solidFill>
                  <a:schemeClr val="tx1"/>
                </a:solidFill>
                <a:latin typeface="Arial"/>
                <a:ea typeface="MS PGothic" pitchFamily="34" charset="-128"/>
                <a:cs typeface="+mn-cs"/>
              </a:rPr>
              <a:t>services, if any. Nothing herein should be construed as constituting an additional warranty. </a:t>
            </a:r>
          </a:p>
          <a:p>
            <a:pPr>
              <a:spcBef>
                <a:spcPts val="1200"/>
              </a:spcBef>
            </a:pPr>
            <a:r>
              <a:rPr lang="en-US" sz="1000" kern="1200" dirty="0">
                <a:solidFill>
                  <a:schemeClr val="tx1"/>
                </a:solidFill>
                <a:latin typeface="Arial"/>
                <a:ea typeface="MS PGothic"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 risks and uncertainties that could cause actual results to differ materially from expectations. Readers are cautioned not to place undue reliance on these forward-looking statements, which speak only as of their dates, and they should not be relied upon in making purchasing decisions.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pyright german">
    <p:bg bwMode="gray">
      <p:bgRef idx="1001">
        <a:schemeClr val="bg1"/>
      </p:bgRef>
    </p:bg>
    <p:spTree>
      <p:nvGrpSpPr>
        <p:cNvPr id="1" name=""/>
        <p:cNvGrpSpPr/>
        <p:nvPr/>
      </p:nvGrpSpPr>
      <p:grpSpPr>
        <a:xfrm>
          <a:off x="0" y="0"/>
          <a:ext cx="0" cy="0"/>
          <a:chOff x="0" y="0"/>
          <a:chExt cx="0" cy="0"/>
        </a:xfrm>
      </p:grpSpPr>
      <p:sp>
        <p:nvSpPr>
          <p:cNvPr id="11" name="TextBox 10"/>
          <p:cNvSpPr txBox="1"/>
          <p:nvPr userDrawn="1"/>
        </p:nvSpPr>
        <p:spPr bwMode="gray">
          <a:xfrm>
            <a:off x="324000" y="324000"/>
            <a:ext cx="8496150" cy="756000"/>
          </a:xfrm>
          <a:prstGeom prst="rect">
            <a:avLst/>
          </a:prstGeom>
        </p:spPr>
        <p:txBody>
          <a:bodyPr vert="horz" lIns="0" tIns="0" rIns="0" bIns="0" rtlCol="0" anchor="ctr" anchorCtr="0">
            <a:noAutofit/>
          </a:bodyPr>
          <a:lstStyle/>
          <a:p>
            <a:pPr marL="0" marR="0" indent="0" algn="l" defTabSz="914400" rtl="0" eaLnBrk="1" fontAlgn="auto" latinLnBrk="0" hangingPunct="1">
              <a:lnSpc>
                <a:spcPct val="100000"/>
              </a:lnSpc>
              <a:spcBef>
                <a:spcPct val="0"/>
              </a:spcBef>
              <a:spcAft>
                <a:spcPts val="0"/>
              </a:spcAft>
              <a:buClrTx/>
              <a:buSzTx/>
              <a:buFontTx/>
              <a:buNone/>
              <a:tabLst/>
              <a:defRPr/>
            </a:pPr>
            <a:r>
              <a:rPr lang="de-DE" sz="2400" b="1" kern="1200" noProof="0" dirty="0">
                <a:solidFill>
                  <a:schemeClr val="accent2"/>
                </a:solidFill>
                <a:latin typeface="+mj-lt"/>
                <a:ea typeface="+mj-ea"/>
                <a:cs typeface="+mj-cs"/>
              </a:rPr>
              <a:t>© 2015 SAP SE oder ein SAP-Konzernunternehmen. </a:t>
            </a:r>
            <a:br>
              <a:rPr lang="de-DE" sz="2400" b="1" kern="1200" noProof="0" dirty="0">
                <a:solidFill>
                  <a:schemeClr val="accent2"/>
                </a:solidFill>
                <a:latin typeface="+mj-lt"/>
                <a:ea typeface="+mj-ea"/>
                <a:cs typeface="+mj-cs"/>
              </a:rPr>
            </a:br>
            <a:r>
              <a:rPr lang="de-DE" sz="2400" b="1" kern="1200" noProof="0" dirty="0">
                <a:solidFill>
                  <a:schemeClr val="accent2"/>
                </a:solidFill>
                <a:latin typeface="+mj-lt"/>
                <a:ea typeface="+mj-ea"/>
                <a:cs typeface="+mj-cs"/>
              </a:rPr>
              <a:t>Alle Rechte vorbehalten.</a:t>
            </a:r>
          </a:p>
        </p:txBody>
      </p:sp>
      <p:sp>
        <p:nvSpPr>
          <p:cNvPr id="6" name="TextBox 5"/>
          <p:cNvSpPr txBox="1"/>
          <p:nvPr userDrawn="1"/>
        </p:nvSpPr>
        <p:spPr bwMode="gray">
          <a:xfrm>
            <a:off x="324000" y="1692000"/>
            <a:ext cx="8496150" cy="4001095"/>
          </a:xfrm>
          <a:prstGeom prst="rect">
            <a:avLst/>
          </a:prstGeom>
          <a:noFill/>
        </p:spPr>
        <p:txBody>
          <a:bodyPr wrap="square" lIns="0" tIns="0" rIns="0" bIns="0" rtlCol="0">
            <a:spAutoFit/>
          </a:bodyPr>
          <a:lstStyle/>
          <a:p>
            <a:r>
              <a:rPr lang="de-DE" sz="10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ein SAP-Konzernunternehmen nicht gestattet.</a:t>
            </a:r>
          </a:p>
          <a:p>
            <a:pPr>
              <a:spcBef>
                <a:spcPts val="1200"/>
              </a:spcBef>
            </a:pPr>
            <a:r>
              <a:rPr lang="de-DE" sz="10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von einem SAP-Konzernunternehmen) in Deutschland und verschiedenen anderen Ländern weltweit.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Weitere Hinweise und Informationen zum Markenrecht finden Sie unter </a:t>
            </a:r>
            <a:r>
              <a:rPr lang="de-DE" sz="1000" kern="1200" noProof="0" dirty="0">
                <a:solidFill>
                  <a:schemeClr val="tx1"/>
                </a:solidFill>
                <a:effectLst/>
                <a:latin typeface="Arial"/>
                <a:ea typeface="+mn-ea"/>
                <a:cs typeface="+mn-cs"/>
                <a:hlinkClick r:id="rId2"/>
              </a:rPr>
              <a:t>http://global.sap.com/corporate-de/legal/copyright/index.epx</a:t>
            </a:r>
            <a:r>
              <a:rPr lang="de-DE" sz="1000" kern="1200" noProof="0" dirty="0">
                <a:solidFill>
                  <a:schemeClr val="tx1"/>
                </a:solidFill>
                <a:effectLst/>
                <a:latin typeface="Arial"/>
                <a:ea typeface="+mn-ea"/>
                <a:cs typeface="+mn-cs"/>
              </a:rPr>
              <a:t>.</a:t>
            </a:r>
          </a:p>
          <a:p>
            <a:pPr>
              <a:spcBef>
                <a:spcPts val="1200"/>
              </a:spcBef>
            </a:pPr>
            <a:r>
              <a:rPr lang="de-DE" sz="1000" kern="1200" noProof="0" dirty="0">
                <a:solidFill>
                  <a:schemeClr val="tx1"/>
                </a:solidFill>
                <a:effectLst/>
                <a:latin typeface="Arial"/>
                <a:ea typeface="+mn-ea"/>
                <a:cs typeface="+mn-cs"/>
              </a:rPr>
              <a:t>Die von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deren Vertriebsfirmen angebotenen Softwareprodukte können Softwarekomponenten auch anderer Softwarehersteller enthalten.</a:t>
            </a:r>
          </a:p>
          <a:p>
            <a:pPr>
              <a:spcBef>
                <a:spcPts val="1200"/>
              </a:spcBef>
            </a:pPr>
            <a:r>
              <a:rPr lang="de-DE" sz="1000" kern="1200" noProof="0" dirty="0">
                <a:solidFill>
                  <a:schemeClr val="tx1"/>
                </a:solidFill>
                <a:effectLst/>
                <a:latin typeface="Arial"/>
                <a:ea typeface="+mn-ea"/>
                <a:cs typeface="+mn-cs"/>
              </a:rPr>
              <a:t>Produkte können länderspezifische Unterschiede aufweisen.</a:t>
            </a:r>
          </a:p>
          <a:p>
            <a:pPr>
              <a:spcBef>
                <a:spcPts val="1200"/>
              </a:spcBef>
            </a:pPr>
            <a:r>
              <a:rPr lang="de-DE" sz="1000" kern="1200" noProof="0" dirty="0">
                <a:solidFill>
                  <a:schemeClr val="tx1"/>
                </a:solidFill>
                <a:effectLst/>
                <a:latin typeface="Arial"/>
                <a:ea typeface="+mn-ea"/>
                <a:cs typeface="+mn-cs"/>
              </a:rPr>
              <a:t>Die vorliegenden Unterlagen werden von der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einem SAP-Konzernunternehmen bereitgestellt und dienen ausschließlich zu Informations-zwecken. Die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ihre Konzernunternehmen übernehmen keinerlei Haftung oder Gewährleistung für Fehler oder Unvollständigkeiten in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dieser Publikation. Die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1200"/>
              </a:spcBef>
            </a:pPr>
            <a:r>
              <a:rPr lang="de-DE" sz="1000" kern="1200" noProof="0" dirty="0">
                <a:solidFill>
                  <a:schemeClr val="tx1"/>
                </a:solidFill>
                <a:effectLst/>
                <a:latin typeface="Arial"/>
                <a:ea typeface="+mn-ea"/>
                <a:cs typeface="+mn-cs"/>
              </a:rPr>
              <a:t>Insbesondere sind die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ihre Konzernunternehmen in keiner Weise verpflichtet, in dieser Publikation oder einer zugehörigen Präsentation dargestellte Geschäftsabläufe zu verfolgen oder hierin wiedergegebene Funktionen zu entwickeln oder zu veröffentlichen. Diese Publikation oder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eine zugehörige Präsentation, die Strategie und etwaige künftige Entwicklungen, Produkte und/oder Plattformen der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ihrer Konzern-</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unternehmen können von der </a:t>
            </a:r>
            <a:r>
              <a:rPr lang="en-US" sz="1000" kern="1200" dirty="0">
                <a:solidFill>
                  <a:schemeClr val="tx1"/>
                </a:solidFill>
                <a:latin typeface="Arial"/>
                <a:ea typeface="MS PGothic" pitchFamily="34" charset="-128"/>
                <a:cs typeface="+mn-cs"/>
              </a:rPr>
              <a:t>SAP SE </a:t>
            </a:r>
            <a:r>
              <a:rPr lang="de-DE" sz="1000" kern="1200" noProof="0" dirty="0">
                <a:solidFill>
                  <a:schemeClr val="tx1"/>
                </a:solidFill>
                <a:effectLst/>
                <a:latin typeface="Arial"/>
                <a:ea typeface="+mn-ea"/>
                <a:cs typeface="+mn-cs"/>
              </a:rPr>
              <a:t>oder ihren Konzernunternehmen jederzeit und ohne Angabe von Gründen unangekündigt geändert werden.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die tatsächlichen Ergebnisse von den Erwartungen abweichen können. Die vorausschauenden Aussagen geben die Sicht zu dem Zeitpunkt wieder, </a:t>
            </a:r>
            <a:br>
              <a:rPr lang="de-DE" sz="1000" kern="1200" noProof="0" dirty="0">
                <a:solidFill>
                  <a:schemeClr val="tx1"/>
                </a:solidFill>
                <a:effectLst/>
                <a:latin typeface="Arial"/>
                <a:ea typeface="+mn-ea"/>
                <a:cs typeface="+mn-cs"/>
              </a:rPr>
            </a:br>
            <a:r>
              <a:rPr lang="de-DE" sz="1000" kern="1200" noProof="0" dirty="0">
                <a:solidFill>
                  <a:schemeClr val="tx1"/>
                </a:solidFill>
                <a:effectLst/>
                <a:latin typeface="Arial"/>
                <a:ea typeface="+mn-ea"/>
                <a:cs typeface="+mn-cs"/>
              </a:rPr>
              <a:t>zu dem sie getätigt wurden. Dem Leser wird empfohlen, diesen Aussagen kein übertriebenes Vertrauen zu schenken und sich bei Kaufentscheidungen nicht auf sie zu stützen.</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1_Title and Text with picture right 2">
    <p:spTree>
      <p:nvGrpSpPr>
        <p:cNvPr id="1" name=""/>
        <p:cNvGrpSpPr/>
        <p:nvPr/>
      </p:nvGrpSpPr>
      <p:grpSpPr>
        <a:xfrm>
          <a:off x="0" y="0"/>
          <a:ext cx="0" cy="0"/>
          <a:chOff x="0" y="0"/>
          <a:chExt cx="0" cy="0"/>
        </a:xfrm>
      </p:grpSpPr>
      <p:sp>
        <p:nvSpPr>
          <p:cNvPr id="73" name="Shape 73"/>
          <p:cNvSpPr>
            <a:spLocks noGrp="1"/>
          </p:cNvSpPr>
          <p:nvPr>
            <p:ph type="title"/>
          </p:nvPr>
        </p:nvSpPr>
        <p:spPr>
          <a:prstGeom prst="rect">
            <a:avLst/>
          </a:prstGeom>
        </p:spPr>
        <p:txBody>
          <a:bodyPr/>
          <a:lstStyle/>
          <a:p>
            <a:pPr lvl="0">
              <a:defRPr sz="1800" b="0">
                <a:solidFill>
                  <a:srgbClr val="000000"/>
                </a:solidFill>
              </a:defRPr>
            </a:pPr>
            <a:r>
              <a:rPr lang="en-US" sz="2100" b="1" dirty="0" err="1">
                <a:solidFill>
                  <a:srgbClr val="666666"/>
                </a:solidFill>
              </a:rPr>
              <a:t>Titeltext</a:t>
            </a:r>
            <a:endParaRPr lang="en-US" sz="2100" b="1" dirty="0">
              <a:solidFill>
                <a:srgbClr val="666666"/>
              </a:solidFill>
            </a:endParaRPr>
          </a:p>
        </p:txBody>
      </p:sp>
      <p:sp>
        <p:nvSpPr>
          <p:cNvPr id="74" name="Shape 74"/>
          <p:cNvSpPr>
            <a:spLocks noGrp="1"/>
          </p:cNvSpPr>
          <p:nvPr>
            <p:ph type="body" idx="1"/>
          </p:nvPr>
        </p:nvSpPr>
        <p:spPr>
          <a:xfrm>
            <a:off x="242999" y="1692392"/>
            <a:ext cx="4247102" cy="5165608"/>
          </a:xfrm>
          <a:prstGeom prst="rect">
            <a:avLst/>
          </a:prstGeom>
        </p:spPr>
        <p:txBody>
          <a:bodyPr/>
          <a:lstStyle>
            <a:lvl1pPr>
              <a:spcBef>
                <a:spcPts val="1800"/>
              </a:spcBef>
              <a:defRPr b="1"/>
            </a:lvl1pPr>
            <a:lvl2pPr marL="0" indent="0">
              <a:spcBef>
                <a:spcPts val="1800"/>
              </a:spcBef>
              <a:buSzTx/>
              <a:buNone/>
              <a:defRPr b="1"/>
            </a:lvl2pPr>
            <a:lvl3pPr marL="149990" indent="-149990">
              <a:spcBef>
                <a:spcPts val="1800"/>
              </a:spcBef>
              <a:buChar char="•"/>
              <a:defRPr b="1"/>
            </a:lvl3pPr>
            <a:lvl4pPr marL="284981" indent="-149990">
              <a:spcBef>
                <a:spcPts val="1800"/>
              </a:spcBef>
              <a:buChar char="–"/>
              <a:defRPr b="1"/>
            </a:lvl4pPr>
            <a:lvl5pPr>
              <a:spcBef>
                <a:spcPts val="1800"/>
              </a:spcBef>
              <a:buChar char="o"/>
              <a:defRPr b="1"/>
            </a:lvl5pPr>
          </a:lstStyle>
          <a:p>
            <a:pPr lvl="0">
              <a:defRPr sz="1800" b="0"/>
            </a:pPr>
            <a:r>
              <a:rPr lang="en-US" sz="1500" b="1" dirty="0" err="1"/>
              <a:t>Textebene</a:t>
            </a:r>
            <a:r>
              <a:rPr lang="en-US" sz="1500" b="1" dirty="0"/>
              <a:t> 1</a:t>
            </a:r>
          </a:p>
          <a:p>
            <a:pPr lvl="1">
              <a:defRPr sz="1800" b="0"/>
            </a:pPr>
            <a:r>
              <a:rPr lang="en-US" sz="1500" b="1" dirty="0" err="1"/>
              <a:t>Textebene</a:t>
            </a:r>
            <a:r>
              <a:rPr lang="en-US" sz="1500" b="1" dirty="0"/>
              <a:t> 2</a:t>
            </a:r>
          </a:p>
          <a:p>
            <a:pPr lvl="2">
              <a:defRPr sz="1800" b="0"/>
            </a:pPr>
            <a:r>
              <a:rPr lang="en-US" sz="1500" b="1" dirty="0" err="1"/>
              <a:t>Textebene</a:t>
            </a:r>
            <a:r>
              <a:rPr lang="en-US" sz="1500" b="1" dirty="0"/>
              <a:t> 3</a:t>
            </a:r>
          </a:p>
          <a:p>
            <a:pPr lvl="3">
              <a:defRPr sz="1800" b="0"/>
            </a:pPr>
            <a:r>
              <a:rPr lang="en-US" sz="1500" b="1" dirty="0" err="1"/>
              <a:t>Textebene</a:t>
            </a:r>
            <a:r>
              <a:rPr lang="en-US" sz="1500" b="1" dirty="0"/>
              <a:t> 4</a:t>
            </a:r>
          </a:p>
          <a:p>
            <a:pPr lvl="4">
              <a:defRPr sz="1800" b="0"/>
            </a:pPr>
            <a:r>
              <a:rPr lang="en-US" sz="1500" b="1" dirty="0" err="1"/>
              <a:t>Textebene</a:t>
            </a:r>
            <a:r>
              <a:rPr lang="en-US" sz="1500" b="1" dirty="0"/>
              <a:t> 5</a:t>
            </a:r>
          </a:p>
        </p:txBody>
      </p:sp>
    </p:spTree>
    <p:extLst>
      <p:ext uri="{BB962C8B-B14F-4D97-AF65-F5344CB8AC3E}">
        <p14:creationId xmlns:p14="http://schemas.microsoft.com/office/powerpoint/2010/main" val="100917481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 shor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4000" y="324000"/>
            <a:ext cx="8496000" cy="738000"/>
          </a:xfrm>
        </p:spPr>
        <p:txBody>
          <a:bodyPr anchor="t" anchorCtr="0">
            <a:noAutofit/>
          </a:bodyPr>
          <a:lstStyle>
            <a:lvl1pPr>
              <a:defRPr sz="4800">
                <a:solidFill>
                  <a:schemeClr val="tx1"/>
                </a:solidFill>
              </a:defRPr>
            </a:lvl1pPr>
          </a:lstStyle>
          <a:p>
            <a:r>
              <a:rPr lang="en-US" dirty="0"/>
              <a:t>Short Presentation Title</a:t>
            </a:r>
          </a:p>
        </p:txBody>
      </p:sp>
      <p:pic>
        <p:nvPicPr>
          <p:cNvPr id="4" name="Picture 3"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8613" y="6081713"/>
            <a:ext cx="916953" cy="454025"/>
          </a:xfrm>
          <a:prstGeom prst="rect">
            <a:avLst/>
          </a:prstGeom>
        </p:spPr>
      </p:pic>
      <p:sp>
        <p:nvSpPr>
          <p:cNvPr id="6" name="Subtitle 2"/>
          <p:cNvSpPr>
            <a:spLocks noGrp="1"/>
          </p:cNvSpPr>
          <p:nvPr>
            <p:ph type="subTitle" idx="1" hasCustomPrompt="1"/>
          </p:nvPr>
        </p:nvSpPr>
        <p:spPr bwMode="gray">
          <a:xfrm>
            <a:off x="324000" y="1499870"/>
            <a:ext cx="6840000" cy="492443"/>
          </a:xfrm>
        </p:spPr>
        <p:txBody>
          <a:bodyPr anchor="t" anchorCtr="0">
            <a:noAutofit/>
          </a:bodyPr>
          <a:lstStyle>
            <a:lvl1pPr marL="0" marR="0" indent="0" algn="l" defTabSz="914400" rtl="0" eaLnBrk="1" fontAlgn="auto" latinLnBrk="0" hangingPunct="1">
              <a:lnSpc>
                <a:spcPct val="100000"/>
              </a:lnSpc>
              <a:spcBef>
                <a:spcPts val="0"/>
              </a:spcBef>
              <a:spcAft>
                <a:spcPts val="0"/>
              </a:spcAft>
              <a:buClr>
                <a:schemeClr val="accent1"/>
              </a:buClr>
              <a:buSzPct val="80000"/>
              <a:buFontTx/>
              <a:buNone/>
              <a:tabLst/>
              <a:defRPr sz="1600" b="0">
                <a:solidFill>
                  <a:sysClr val="windowText" lastClr="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Speaker’s Name/Department (delete if not needed)</a:t>
            </a:r>
            <a:br>
              <a:rPr lang="en-US" dirty="0"/>
            </a:br>
            <a:r>
              <a:rPr lang="en-US" dirty="0"/>
              <a:t>Month 00, 2015</a:t>
            </a:r>
          </a:p>
        </p:txBody>
      </p:sp>
      <p:sp>
        <p:nvSpPr>
          <p:cNvPr id="5" name="Rectangle 4"/>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 two lines">
    <p:bg>
      <p:bgRef idx="1001">
        <a:schemeClr val="bg1"/>
      </p:bgRef>
    </p:bg>
    <p:spTree>
      <p:nvGrpSpPr>
        <p:cNvPr id="1" name=""/>
        <p:cNvGrpSpPr/>
        <p:nvPr/>
      </p:nvGrpSpPr>
      <p:grpSpPr>
        <a:xfrm>
          <a:off x="0" y="0"/>
          <a:ext cx="0" cy="0"/>
          <a:chOff x="0" y="0"/>
          <a:chExt cx="0" cy="0"/>
        </a:xfrm>
      </p:grpSpPr>
      <p:pic>
        <p:nvPicPr>
          <p:cNvPr id="4" name="Picture 3"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4000" y="6081713"/>
            <a:ext cx="916953" cy="454025"/>
          </a:xfrm>
          <a:prstGeom prst="rect">
            <a:avLst/>
          </a:prstGeom>
        </p:spPr>
      </p:pic>
      <p:sp>
        <p:nvSpPr>
          <p:cNvPr id="6" name="Subtitle 2"/>
          <p:cNvSpPr>
            <a:spLocks noGrp="1"/>
          </p:cNvSpPr>
          <p:nvPr>
            <p:ph type="subTitle" idx="1" hasCustomPrompt="1"/>
          </p:nvPr>
        </p:nvSpPr>
        <p:spPr bwMode="gray">
          <a:xfrm>
            <a:off x="324000" y="1499870"/>
            <a:ext cx="6840000" cy="492443"/>
          </a:xfrm>
        </p:spPr>
        <p:txBody>
          <a:bodyPr anchor="t" anchorCtr="0">
            <a:noAutofit/>
          </a:bodyPr>
          <a:lstStyle>
            <a:lvl1pPr marL="0" marR="0" indent="0" algn="l" defTabSz="914400" rtl="0" eaLnBrk="1" fontAlgn="auto" latinLnBrk="0" hangingPunct="1">
              <a:lnSpc>
                <a:spcPct val="100000"/>
              </a:lnSpc>
              <a:spcBef>
                <a:spcPts val="0"/>
              </a:spcBef>
              <a:spcAft>
                <a:spcPts val="0"/>
              </a:spcAft>
              <a:buClr>
                <a:schemeClr val="accent1"/>
              </a:buClr>
              <a:buSzPct val="80000"/>
              <a:buFontTx/>
              <a:buNone/>
              <a:tabLst/>
              <a:defRPr sz="1600" b="0">
                <a:solidFill>
                  <a:sysClr val="windowText" lastClr="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Speaker’s Name/Department (delete if not needed)</a:t>
            </a:r>
            <a:br>
              <a:rPr lang="en-US" dirty="0"/>
            </a:br>
            <a:r>
              <a:rPr lang="en-US" dirty="0"/>
              <a:t>Month 00, 2015</a:t>
            </a:r>
          </a:p>
        </p:txBody>
      </p:sp>
      <p:sp>
        <p:nvSpPr>
          <p:cNvPr id="9" name="Title 1"/>
          <p:cNvSpPr>
            <a:spLocks noGrp="1"/>
          </p:cNvSpPr>
          <p:nvPr>
            <p:ph type="ctrTitle" hasCustomPrompt="1"/>
          </p:nvPr>
        </p:nvSpPr>
        <p:spPr bwMode="gray">
          <a:xfrm>
            <a:off x="324000" y="324000"/>
            <a:ext cx="8496000" cy="923330"/>
          </a:xfrm>
        </p:spPr>
        <p:txBody>
          <a:bodyPr anchor="t" anchorCtr="0">
            <a:noAutofit/>
          </a:bodyPr>
          <a:lstStyle>
            <a:lvl1pPr>
              <a:defRPr sz="3000">
                <a:solidFill>
                  <a:sysClr val="windowText" lastClr="000000"/>
                </a:solidFill>
                <a:latin typeface="+mj-lt"/>
              </a:defRPr>
            </a:lvl1pPr>
          </a:lstStyle>
          <a:p>
            <a:r>
              <a:rPr lang="en-US" sz="3000" dirty="0"/>
              <a:t>Alternate Presentation Title</a:t>
            </a:r>
            <a:br>
              <a:rPr lang="en-US" sz="3000" dirty="0"/>
            </a:br>
            <a:r>
              <a:rPr lang="en-US" sz="3000" dirty="0"/>
              <a:t>Breaks to Two Lines</a:t>
            </a:r>
            <a:endParaRPr lang="en-US" dirty="0"/>
          </a:p>
        </p:txBody>
      </p:sp>
      <p:sp>
        <p:nvSpPr>
          <p:cNvPr id="5" name="Rectangle 4"/>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bg bwMode="gray">
      <p:bgRef idx="1001">
        <a:schemeClr val="bg1"/>
      </p:bgRef>
    </p:bg>
    <p:spTree>
      <p:nvGrpSpPr>
        <p:cNvPr id="1" name=""/>
        <p:cNvGrpSpPr/>
        <p:nvPr/>
      </p:nvGrpSpPr>
      <p:grpSpPr>
        <a:xfrm>
          <a:off x="0" y="0"/>
          <a:ext cx="0" cy="0"/>
          <a:chOff x="0" y="0"/>
          <a:chExt cx="0" cy="0"/>
        </a:xfrm>
      </p:grpSpPr>
      <p:sp>
        <p:nvSpPr>
          <p:cNvPr id="9" name="Rectangle 8"/>
          <p:cNvSpPr/>
          <p:nvPr userDrawn="1"/>
        </p:nvSpPr>
        <p:spPr bwMode="gray">
          <a:xfrm>
            <a:off x="324150" y="0"/>
            <a:ext cx="8496000" cy="2295525"/>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 name="Title 1"/>
          <p:cNvSpPr>
            <a:spLocks noGrp="1"/>
          </p:cNvSpPr>
          <p:nvPr>
            <p:ph type="ctrTitle" hasCustomPrompt="1"/>
          </p:nvPr>
        </p:nvSpPr>
        <p:spPr bwMode="gray">
          <a:xfrm>
            <a:off x="324000" y="2444400"/>
            <a:ext cx="8496000" cy="738664"/>
          </a:xfrm>
        </p:spPr>
        <p:txBody>
          <a:bodyPr anchor="t" anchorCtr="0">
            <a:noAutofit/>
          </a:bodyPr>
          <a:lstStyle>
            <a:lvl1pPr>
              <a:defRPr sz="4800">
                <a:solidFill>
                  <a:schemeClr val="tx1"/>
                </a:solidFill>
                <a:latin typeface="+mj-lt"/>
              </a:defRPr>
            </a:lvl1pPr>
          </a:lstStyle>
          <a:p>
            <a:r>
              <a:rPr lang="en-US" dirty="0"/>
              <a:t>Divider page</a:t>
            </a:r>
          </a:p>
        </p:txBody>
      </p:sp>
      <p:sp>
        <p:nvSpPr>
          <p:cNvPr id="93" name="Text Placeholder 92"/>
          <p:cNvSpPr>
            <a:spLocks noGrp="1"/>
          </p:cNvSpPr>
          <p:nvPr>
            <p:ph type="body" sz="quarter" idx="10" hasCustomPrompt="1"/>
          </p:nvPr>
        </p:nvSpPr>
        <p:spPr>
          <a:xfrm>
            <a:off x="324000" y="3506400"/>
            <a:ext cx="8496300" cy="620713"/>
          </a:xfrm>
        </p:spPr>
        <p:txBody>
          <a:bodyPr/>
          <a:lstStyle>
            <a:lvl1pPr>
              <a:spcBef>
                <a:spcPts val="1200"/>
              </a:spcBef>
              <a:defRPr sz="1600" b="0"/>
            </a:lvl1pPr>
          </a:lstStyle>
          <a:p>
            <a:r>
              <a:rPr lang="en-US" dirty="0"/>
              <a:t>Subtitle if needed</a:t>
            </a:r>
          </a:p>
        </p:txBody>
      </p:sp>
      <p:pic>
        <p:nvPicPr>
          <p:cNvPr id="175" name="Picture 174"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4000" y="6081713"/>
            <a:ext cx="916953" cy="454025"/>
          </a:xfrm>
          <a:prstGeom prst="rect">
            <a:avLst/>
          </a:prstGeom>
        </p:spPr>
      </p:pic>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picture">
    <p:bg bwMode="gray">
      <p:bgRef idx="1001">
        <a:schemeClr val="bg1"/>
      </p:bgRef>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324000" y="162000"/>
            <a:ext cx="8496000" cy="2134800"/>
          </a:xfrm>
          <a:solidFill>
            <a:schemeClr val="bg1">
              <a:lumMod val="95000"/>
            </a:schemeClr>
          </a:solidFill>
        </p:spPr>
        <p:txBody>
          <a:bodyPr tIns="504000" anchor="t" anchorCtr="0"/>
          <a:lstStyle>
            <a:lvl1pPr algn="ctr">
              <a:defRPr b="0"/>
            </a:lvl1pPr>
          </a:lstStyle>
          <a:p>
            <a:r>
              <a:rPr lang="en-US"/>
              <a:t>Click icon to add picture</a:t>
            </a:r>
            <a:endParaRPr lang="en-US" dirty="0"/>
          </a:p>
        </p:txBody>
      </p:sp>
      <p:sp>
        <p:nvSpPr>
          <p:cNvPr id="2" name="Title 1"/>
          <p:cNvSpPr>
            <a:spLocks noGrp="1"/>
          </p:cNvSpPr>
          <p:nvPr>
            <p:ph type="ctrTitle" hasCustomPrompt="1"/>
          </p:nvPr>
        </p:nvSpPr>
        <p:spPr bwMode="gray">
          <a:xfrm>
            <a:off x="324000" y="2444400"/>
            <a:ext cx="8496000" cy="738664"/>
          </a:xfrm>
        </p:spPr>
        <p:txBody>
          <a:bodyPr anchor="t" anchorCtr="0">
            <a:noAutofit/>
          </a:bodyPr>
          <a:lstStyle>
            <a:lvl1pPr>
              <a:defRPr sz="4800">
                <a:solidFill>
                  <a:schemeClr val="tx1"/>
                </a:solidFill>
                <a:latin typeface="+mj-lt"/>
              </a:defRPr>
            </a:lvl1pPr>
          </a:lstStyle>
          <a:p>
            <a:r>
              <a:rPr lang="en-US" dirty="0"/>
              <a:t>Divider page</a:t>
            </a:r>
          </a:p>
        </p:txBody>
      </p:sp>
      <p:sp>
        <p:nvSpPr>
          <p:cNvPr id="12" name="Rectangle 11"/>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93" name="Text Placeholder 92"/>
          <p:cNvSpPr>
            <a:spLocks noGrp="1"/>
          </p:cNvSpPr>
          <p:nvPr>
            <p:ph type="body" sz="quarter" idx="10" hasCustomPrompt="1"/>
          </p:nvPr>
        </p:nvSpPr>
        <p:spPr>
          <a:xfrm>
            <a:off x="324000" y="3506400"/>
            <a:ext cx="8496300" cy="620713"/>
          </a:xfrm>
        </p:spPr>
        <p:txBody>
          <a:bodyPr/>
          <a:lstStyle>
            <a:lvl1pPr>
              <a:spcBef>
                <a:spcPts val="1200"/>
              </a:spcBef>
              <a:defRPr sz="1600" b="0"/>
            </a:lvl1pPr>
          </a:lstStyle>
          <a:p>
            <a:r>
              <a:rPr lang="en-US" dirty="0"/>
              <a:t>Subtitle if needed</a:t>
            </a:r>
          </a:p>
        </p:txBody>
      </p:sp>
      <p:pic>
        <p:nvPicPr>
          <p:cNvPr id="175" name="Picture 174"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4000" y="6081713"/>
            <a:ext cx="916953" cy="454025"/>
          </a:xfrm>
          <a:prstGeom prst="rect">
            <a:avLst/>
          </a:prstGeom>
        </p:spPr>
      </p:pic>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ntact / Thank You">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gray">
          <a:xfrm>
            <a:off x="324000" y="2444400"/>
            <a:ext cx="8496000" cy="738664"/>
          </a:xfrm>
        </p:spPr>
        <p:txBody>
          <a:bodyPr anchor="t" anchorCtr="0">
            <a:noAutofit/>
          </a:bodyPr>
          <a:lstStyle>
            <a:lvl1pPr>
              <a:defRPr sz="4800">
                <a:solidFill>
                  <a:schemeClr val="tx1"/>
                </a:solidFill>
                <a:latin typeface="+mj-lt"/>
              </a:defRPr>
            </a:lvl1pPr>
          </a:lstStyle>
          <a:p>
            <a:r>
              <a:rPr lang="en-US" dirty="0"/>
              <a:t>Thank you</a:t>
            </a:r>
          </a:p>
        </p:txBody>
      </p:sp>
      <p:sp>
        <p:nvSpPr>
          <p:cNvPr id="12" name="Rectangle 11"/>
          <p:cNvSpPr/>
          <p:nvPr userDrawn="1"/>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93" name="Text Placeholder 92"/>
          <p:cNvSpPr>
            <a:spLocks noGrp="1"/>
          </p:cNvSpPr>
          <p:nvPr>
            <p:ph type="body" sz="quarter" idx="10" hasCustomPrompt="1"/>
          </p:nvPr>
        </p:nvSpPr>
        <p:spPr>
          <a:xfrm>
            <a:off x="324000" y="4604385"/>
            <a:ext cx="8496300" cy="1477328"/>
          </a:xfrm>
        </p:spPr>
        <p:txBody>
          <a:bodyPr anchor="b" anchorCtr="0">
            <a:noAutofit/>
          </a:bodyPr>
          <a:lstStyle>
            <a:lvl1pPr>
              <a:spcBef>
                <a:spcPts val="0"/>
              </a:spcBef>
              <a:defRPr sz="1600" b="0"/>
            </a:lvl1pPr>
          </a:lstStyle>
          <a:p>
            <a:r>
              <a:rPr lang="en-US" dirty="0"/>
              <a:t>Contact information:</a:t>
            </a:r>
          </a:p>
          <a:p>
            <a:endParaRPr lang="en-US" dirty="0"/>
          </a:p>
          <a:p>
            <a:r>
              <a:rPr lang="en-US" dirty="0"/>
              <a:t>F name MI. L name</a:t>
            </a:r>
          </a:p>
          <a:p>
            <a:r>
              <a:rPr lang="en-US" dirty="0"/>
              <a:t>Title</a:t>
            </a:r>
          </a:p>
          <a:p>
            <a:r>
              <a:rPr lang="en-US" dirty="0"/>
              <a:t>Address</a:t>
            </a:r>
          </a:p>
          <a:p>
            <a:r>
              <a:rPr lang="en-US" dirty="0"/>
              <a:t>Phone number</a:t>
            </a:r>
          </a:p>
        </p:txBody>
      </p:sp>
      <p:pic>
        <p:nvPicPr>
          <p:cNvPr id="175" name="Picture 174" descr="SAP_grad_R_pref.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4000" y="478631"/>
            <a:ext cx="1832305" cy="907257"/>
          </a:xfrm>
          <a:prstGeom prst="rect">
            <a:avLst/>
          </a:prstGeom>
        </p:spPr>
      </p:pic>
      <p:sp>
        <p:nvSpPr>
          <p:cNvPr id="6" name="TextBox 5"/>
          <p:cNvSpPr txBox="1"/>
          <p:nvPr userDrawn="1"/>
        </p:nvSpPr>
        <p:spPr bwMode="black">
          <a:xfrm>
            <a:off x="324000" y="6626658"/>
            <a:ext cx="3007233" cy="123111"/>
          </a:xfrm>
          <a:prstGeom prst="rect">
            <a:avLst/>
          </a:prstGeom>
          <a:noFill/>
        </p:spPr>
        <p:txBody>
          <a:bodyPr wrap="none" lIns="0" tIns="0" rIns="0" bIns="0" rtlCol="0">
            <a:spAutoFit/>
          </a:bodyPr>
          <a:lstStyle/>
          <a:p>
            <a:pPr marL="133200" indent="-133200" algn="l">
              <a:buClr>
                <a:schemeClr val="tx1"/>
              </a:buClr>
              <a:buFont typeface="Arial" pitchFamily="34" charset="0"/>
              <a:buChar char="©"/>
              <a:tabLst/>
            </a:pPr>
            <a:r>
              <a:rPr lang="en-US" sz="800" noProof="0" dirty="0">
                <a:solidFill>
                  <a:schemeClr val="tx1"/>
                </a:solidFill>
              </a:rPr>
              <a:t>2015 SAP SE or an SAP affiliate company. All rights reserved.</a:t>
            </a:r>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&lt;Agenda&gt;</a:t>
            </a:r>
          </a:p>
        </p:txBody>
      </p:sp>
      <p:sp>
        <p:nvSpPr>
          <p:cNvPr id="4" name="Text Placeholder 3"/>
          <p:cNvSpPr>
            <a:spLocks noGrp="1"/>
          </p:cNvSpPr>
          <p:nvPr>
            <p:ph type="body" sz="quarter" idx="10" hasCustomPrompt="1"/>
          </p:nvPr>
        </p:nvSpPr>
        <p:spPr>
          <a:xfrm>
            <a:off x="324000" y="1692000"/>
            <a:ext cx="8494713" cy="3831818"/>
          </a:xfrm>
        </p:spPr>
        <p:txBody>
          <a:bodyPr>
            <a:noAutofit/>
          </a:bodyPr>
          <a:lstStyle>
            <a:lvl1pPr marL="0" marR="0" indent="0" algn="l" defTabSz="914400" rtl="0" eaLnBrk="1" fontAlgn="auto" latinLnBrk="0" hangingPunct="1">
              <a:lnSpc>
                <a:spcPct val="100000"/>
              </a:lnSpc>
              <a:spcBef>
                <a:spcPts val="1200"/>
              </a:spcBef>
              <a:spcAft>
                <a:spcPts val="0"/>
              </a:spcAft>
              <a:buClr>
                <a:schemeClr val="accent1"/>
              </a:buClr>
              <a:buSzPct val="80000"/>
              <a:buFontTx/>
              <a:buNone/>
              <a:tabLst/>
              <a:defRPr b="0"/>
            </a:lvl1pPr>
            <a:lvl2pPr marL="180000" marR="0" indent="-180000" algn="l" defTabSz="914400" rtl="0" eaLnBrk="1" fontAlgn="auto" latinLnBrk="0" hangingPunct="1">
              <a:lnSpc>
                <a:spcPct val="100000"/>
              </a:lnSpc>
              <a:spcBef>
                <a:spcPts val="600"/>
              </a:spcBef>
              <a:spcAft>
                <a:spcPts val="0"/>
              </a:spcAft>
              <a:buClr>
                <a:schemeClr val="accent1"/>
              </a:buClr>
              <a:buSzPct val="100000"/>
              <a:buFont typeface="Wingdings" pitchFamily="2" charset="2"/>
              <a:buChar char=""/>
              <a:tabLst/>
              <a:defRPr/>
            </a:lvl2pPr>
            <a:lvl3pPr marL="360000" marR="0" indent="-180975" algn="l" defTabSz="914400" rtl="0" eaLnBrk="1" fontAlgn="auto" latinLnBrk="0" hangingPunct="1">
              <a:lnSpc>
                <a:spcPct val="100000"/>
              </a:lnSpc>
              <a:spcBef>
                <a:spcPts val="600"/>
              </a:spcBef>
              <a:spcAft>
                <a:spcPts val="0"/>
              </a:spcAft>
              <a:buClr>
                <a:schemeClr val="accent2"/>
              </a:buClr>
              <a:buSzPct val="100000"/>
              <a:buFont typeface="Arial" pitchFamily="34" charset="0"/>
              <a:buChar char="–"/>
              <a:tabLst/>
              <a:defRPr/>
            </a:lvl3pPr>
            <a:lvl4pPr marL="533400" marR="0" indent="-177800" algn="l" defTabSz="914400" rtl="0" eaLnBrk="1" fontAlgn="auto" latinLnBrk="0" hangingPunct="1">
              <a:lnSpc>
                <a:spcPct val="100000"/>
              </a:lnSpc>
              <a:spcBef>
                <a:spcPts val="600"/>
              </a:spcBef>
              <a:spcAft>
                <a:spcPts val="0"/>
              </a:spcAft>
              <a:buClr>
                <a:schemeClr val="accent2"/>
              </a:buClr>
              <a:buSzPct val="100000"/>
              <a:buFont typeface="Arial" pitchFamily="34" charset="0"/>
              <a:buChar char="–"/>
              <a:tabLst/>
              <a:defRPr sz="1600"/>
            </a:lvl4pPr>
            <a:lvl5pPr marL="540000">
              <a:buClr>
                <a:schemeClr val="accent2"/>
              </a:buClr>
              <a:buFont typeface="Courier New" pitchFamily="49" charset="0"/>
              <a:buChar char="o"/>
              <a:defRPr/>
            </a:lvl5pPr>
          </a:lstStyle>
          <a:p>
            <a:pPr lvl="0"/>
            <a:r>
              <a:rPr lang="en-US" dirty="0"/>
              <a:t>Agenda Item/Divider Headline</a:t>
            </a:r>
          </a:p>
          <a:p>
            <a:pPr lvl="1"/>
            <a:r>
              <a:rPr lang="en-US" dirty="0"/>
              <a:t>Details</a:t>
            </a:r>
          </a:p>
          <a:p>
            <a:pPr lvl="2"/>
            <a:r>
              <a:rPr lang="en-US" dirty="0"/>
              <a:t>Third Level</a:t>
            </a:r>
          </a:p>
          <a:p>
            <a:pPr lvl="4"/>
            <a:r>
              <a:rPr lang="en-US" dirty="0"/>
              <a:t>Fourth Level</a:t>
            </a:r>
          </a:p>
          <a:p>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noProof="0" dirty="0"/>
              <a:t>Insert page title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24000" y="324000"/>
            <a:ext cx="8496000" cy="756000"/>
          </a:xfrm>
          <a:prstGeom prst="rect">
            <a:avLst/>
          </a:prstGeom>
        </p:spPr>
        <p:txBody>
          <a:bodyPr vert="horz" lIns="0" tIns="0" rIns="0" bIns="0" rtlCol="0" anchor="ctr" anchorCtr="0">
            <a:noAutofit/>
          </a:bodyPr>
          <a:lstStyle/>
          <a:p>
            <a:r>
              <a:rPr lang="en-US" noProof="0" dirty="0"/>
              <a:t>Insert page title</a:t>
            </a:r>
          </a:p>
        </p:txBody>
      </p:sp>
      <p:sp>
        <p:nvSpPr>
          <p:cNvPr id="3" name="Text Placeholder 2"/>
          <p:cNvSpPr>
            <a:spLocks noGrp="1"/>
          </p:cNvSpPr>
          <p:nvPr>
            <p:ph type="body" idx="1"/>
          </p:nvPr>
        </p:nvSpPr>
        <p:spPr bwMode="gray">
          <a:xfrm>
            <a:off x="324000" y="1690687"/>
            <a:ext cx="8496000" cy="4391025"/>
          </a:xfrm>
          <a:prstGeom prst="rect">
            <a:avLst/>
          </a:prstGeom>
        </p:spPr>
        <p:txBody>
          <a:bodyPr vert="horz" lIns="0" tIns="0" rIns="0" bIns="0" rtlCol="0">
            <a:no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3" name="Rectangle 32"/>
          <p:cNvSpPr/>
          <p:nvPr/>
        </p:nvSpPr>
        <p:spPr bwMode="gray">
          <a:xfrm>
            <a:off x="324000" y="0"/>
            <a:ext cx="8496000" cy="162000"/>
          </a:xfrm>
          <a:prstGeom prst="rect">
            <a:avLst/>
          </a:prstGeom>
          <a:solidFill>
            <a:schemeClr val="accent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cxnSp>
        <p:nvCxnSpPr>
          <p:cNvPr id="8" name="Straight Connector 7"/>
          <p:cNvCxnSpPr/>
          <p:nvPr/>
        </p:nvCxnSpPr>
        <p:spPr>
          <a:xfrm>
            <a:off x="324000" y="1231200"/>
            <a:ext cx="8496300" cy="0"/>
          </a:xfrm>
          <a:prstGeom prst="line">
            <a:avLst/>
          </a:prstGeom>
          <a:ln w="63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5" name="Rectangle 94"/>
          <p:cNvSpPr/>
          <p:nvPr/>
        </p:nvSpPr>
        <p:spPr bwMode="white">
          <a:xfrm>
            <a:off x="324000" y="6535738"/>
            <a:ext cx="8496000" cy="324000"/>
          </a:xfrm>
          <a:prstGeom prst="rect">
            <a:avLst/>
          </a:prstGeom>
          <a:solidFill>
            <a:schemeClr val="tx1"/>
          </a:solidFill>
          <a:ln w="9525"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6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0" name="TextBox 9"/>
          <p:cNvSpPr txBox="1"/>
          <p:nvPr/>
        </p:nvSpPr>
        <p:spPr bwMode="black">
          <a:xfrm>
            <a:off x="324000" y="6636183"/>
            <a:ext cx="3054289" cy="123111"/>
          </a:xfrm>
          <a:prstGeom prst="rect">
            <a:avLst/>
          </a:prstGeom>
          <a:noFill/>
        </p:spPr>
        <p:txBody>
          <a:bodyPr wrap="none" lIns="72000" tIns="0" rIns="0" bIns="0" rtlCol="0">
            <a:spAutoFit/>
          </a:bodyPr>
          <a:lstStyle/>
          <a:p>
            <a:pPr marL="133350" indent="-133350" algn="l">
              <a:buClr>
                <a:schemeClr val="bg1"/>
              </a:buClr>
              <a:buFont typeface="Arial" pitchFamily="34" charset="0"/>
              <a:buChar char="©"/>
              <a:tabLst/>
            </a:pPr>
            <a:r>
              <a:rPr lang="en-US" sz="800" noProof="0" dirty="0">
                <a:solidFill>
                  <a:schemeClr val="bg1"/>
                </a:solidFill>
              </a:rPr>
              <a:t>2015 SAP SE or an SAP affiliate company. All rights reserved.</a:t>
            </a:r>
          </a:p>
        </p:txBody>
      </p:sp>
      <p:sp>
        <p:nvSpPr>
          <p:cNvPr id="34" name="TextBox 33"/>
          <p:cNvSpPr txBox="1"/>
          <p:nvPr/>
        </p:nvSpPr>
        <p:spPr bwMode="black">
          <a:xfrm>
            <a:off x="8625588" y="6636183"/>
            <a:ext cx="197737" cy="123111"/>
          </a:xfrm>
          <a:prstGeom prst="rect">
            <a:avLst/>
          </a:prstGeom>
          <a:noFill/>
        </p:spPr>
        <p:txBody>
          <a:bodyPr wrap="none" lIns="0" tIns="0" rIns="72000" bIns="0" rtlCol="0">
            <a:spAutoFit/>
          </a:bodyPr>
          <a:lstStyle/>
          <a:p>
            <a:pPr marL="93663" indent="-93663" algn="r">
              <a:buClr>
                <a:schemeClr val="accent2"/>
              </a:buClr>
              <a:buFont typeface="Arial" pitchFamily="34" charset="0"/>
              <a:buNone/>
            </a:pPr>
            <a:fld id="{0BDC132A-5C91-4078-9777-31DA19A62E0A}" type="slidenum">
              <a:rPr lang="en-US" sz="800" baseline="0" noProof="0" smtClean="0">
                <a:solidFill>
                  <a:schemeClr val="bg1"/>
                </a:solidFill>
              </a:rPr>
              <a:pPr marL="93663" indent="-93663" algn="r">
                <a:buClr>
                  <a:schemeClr val="accent2"/>
                </a:buClr>
                <a:buFont typeface="Arial" pitchFamily="34" charset="0"/>
                <a:buNone/>
              </a:pPr>
              <a:t>‹#›</a:t>
            </a:fld>
            <a:endParaRPr lang="en-US" sz="800" noProof="0" dirty="0">
              <a:solidFill>
                <a:schemeClr val="bg1"/>
              </a:solidFill>
            </a:endParaRPr>
          </a:p>
        </p:txBody>
      </p:sp>
      <p:sp>
        <p:nvSpPr>
          <p:cNvPr id="4" name="Information_Classification"/>
          <p:cNvSpPr txBox="1"/>
          <p:nvPr/>
        </p:nvSpPr>
        <p:spPr>
          <a:xfrm>
            <a:off x="7670800" y="6620293"/>
            <a:ext cx="1905000" cy="153888"/>
          </a:xfrm>
          <a:prstGeom prst="rect">
            <a:avLst/>
          </a:prstGeom>
          <a:noFill/>
        </p:spPr>
        <p:txBody>
          <a:bodyPr vert="horz" wrap="square" lIns="0" tIns="0" rIns="0" bIns="0" rtlCol="0">
            <a:spAutoFit/>
          </a:bodyPr>
          <a:lstStyle/>
          <a:p>
            <a:pPr algn="l" fontAlgn="base">
              <a:spcBef>
                <a:spcPts val="600"/>
              </a:spcBef>
              <a:spcAft>
                <a:spcPct val="0"/>
              </a:spcAft>
              <a:buClr>
                <a:srgbClr val="F0AB00"/>
              </a:buClr>
              <a:buSzPct val="80000"/>
            </a:pPr>
            <a:r>
              <a:rPr kumimoji="0" lang="en-US" sz="1000" b="0" i="0" u="none" kern="0" baseline="0" dirty="0">
                <a:solidFill>
                  <a:srgbClr val="FFFFFF"/>
                </a:solidFill>
                <a:latin typeface="Arial"/>
                <a:ea typeface="Arial Unicode MS"/>
                <a:cs typeface="Arial Unicode MS" pitchFamily="34" charset="-128"/>
                <a:sym typeface="Arial"/>
              </a:rPr>
              <a:t>Internal</a:t>
            </a:r>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9" r:id="rId3"/>
    <p:sldLayoutId id="2147483708" r:id="rId4"/>
    <p:sldLayoutId id="2147483704" r:id="rId5"/>
    <p:sldLayoutId id="2147483689" r:id="rId6"/>
    <p:sldLayoutId id="2147483702" r:id="rId7"/>
    <p:sldLayoutId id="2147483684" r:id="rId8"/>
    <p:sldLayoutId id="2147483665" r:id="rId9"/>
    <p:sldLayoutId id="2147483683" r:id="rId10"/>
    <p:sldLayoutId id="2147483687" r:id="rId11"/>
    <p:sldLayoutId id="2147483710" r:id="rId12"/>
    <p:sldLayoutId id="2147483686" r:id="rId13"/>
    <p:sldLayoutId id="2147483669" r:id="rId14"/>
    <p:sldLayoutId id="2147483691" r:id="rId15"/>
    <p:sldLayoutId id="2147483688" r:id="rId16"/>
    <p:sldLayoutId id="2147483703" r:id="rId17"/>
    <p:sldLayoutId id="2147483685" r:id="rId18"/>
    <p:sldLayoutId id="2147483712" r:id="rId19"/>
    <p:sldLayoutId id="2147483692" r:id="rId20"/>
    <p:sldLayoutId id="2147483674" r:id="rId21"/>
    <p:sldLayoutId id="2147483705" r:id="rId22"/>
    <p:sldLayoutId id="2147483713" r:id="rId23"/>
  </p:sldLayoutIdLst>
  <p:hf hdr="0" ftr="0" dt="0"/>
  <p:txStyles>
    <p:titleStyle>
      <a:lvl1pPr algn="l" defTabSz="914400" rtl="0" eaLnBrk="1" latinLnBrk="0" hangingPunct="1">
        <a:spcBef>
          <a:spcPct val="0"/>
        </a:spcBef>
        <a:buNone/>
        <a:defRPr sz="2400" b="1" kern="1200">
          <a:solidFill>
            <a:schemeClr val="accent2"/>
          </a:solidFill>
          <a:latin typeface="+mj-lt"/>
          <a:ea typeface="+mj-ea"/>
          <a:cs typeface="+mj-cs"/>
        </a:defRPr>
      </a:lvl1pPr>
    </p:titleStyle>
    <p:bodyStyle>
      <a:lvl1pPr marL="0" indent="0" algn="l" defTabSz="914400" rtl="0" eaLnBrk="1" latinLnBrk="0" hangingPunct="1">
        <a:spcBef>
          <a:spcPts val="1620"/>
        </a:spcBef>
        <a:buClr>
          <a:schemeClr val="accent1"/>
        </a:buClr>
        <a:buSzPct val="80000"/>
        <a:buFontTx/>
        <a:buNone/>
        <a:defRPr sz="1800" b="1" kern="1200">
          <a:solidFill>
            <a:schemeClr val="tx1"/>
          </a:solidFill>
          <a:latin typeface="+mn-lt"/>
          <a:ea typeface="+mn-ea"/>
          <a:cs typeface="+mn-cs"/>
        </a:defRPr>
      </a:lvl1pPr>
      <a:lvl2pPr marL="0" indent="0" algn="l" defTabSz="914400" rtl="0" eaLnBrk="1" latinLnBrk="0" hangingPunct="1">
        <a:spcBef>
          <a:spcPts val="600"/>
        </a:spcBef>
        <a:buClr>
          <a:schemeClr val="accent1"/>
        </a:buClr>
        <a:buSzPct val="80000"/>
        <a:buFont typeface="Wingdings" pitchFamily="2" charset="2"/>
        <a:buNone/>
        <a:defRPr sz="1800" kern="1200">
          <a:solidFill>
            <a:schemeClr val="tx1"/>
          </a:solidFill>
          <a:latin typeface="+mn-lt"/>
          <a:ea typeface="+mn-ea"/>
          <a:cs typeface="+mn-cs"/>
        </a:defRPr>
      </a:lvl2pPr>
      <a:lvl3pPr marL="180000" indent="-180000" algn="l" defTabSz="914400" rtl="0" eaLnBrk="1" latinLnBrk="0" hangingPunct="1">
        <a:spcBef>
          <a:spcPts val="400"/>
        </a:spcBef>
        <a:buClr>
          <a:schemeClr val="accent1"/>
        </a:buClr>
        <a:buSzPct val="100000"/>
        <a:buFont typeface="Wingdings"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400"/>
        </a:spcBef>
        <a:buClr>
          <a:schemeClr val="accent2"/>
        </a:buClr>
        <a:buSzPct val="100000"/>
        <a:buFont typeface="Arial" pitchFamily="34" charset="0"/>
        <a:buChar char="–"/>
        <a:defRPr sz="1400" kern="1200">
          <a:solidFill>
            <a:schemeClr val="tx1"/>
          </a:solidFill>
          <a:latin typeface="+mn-lt"/>
          <a:ea typeface="+mn-ea"/>
          <a:cs typeface="+mn-cs"/>
        </a:defRPr>
      </a:lvl4pPr>
      <a:lvl5pPr marL="541338" indent="-180000" algn="l" defTabSz="914400" rtl="0" eaLnBrk="1" latinLnBrk="0" hangingPunct="1">
        <a:spcBef>
          <a:spcPts val="250"/>
        </a:spcBef>
        <a:buClr>
          <a:schemeClr val="accent2"/>
        </a:buClr>
        <a:buSzPct val="100000"/>
        <a:buFont typeface="Courier New" pitchFamily="49" charset="0"/>
        <a:buChar char="o"/>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12factor.net/" TargetMode="External"/><Relationship Id="rId2" Type="http://schemas.openxmlformats.org/officeDocument/2006/relationships/notesSlide" Target="../notesSlides/notesSlide11.xml"/><Relationship Id="rId1" Type="http://schemas.openxmlformats.org/officeDocument/2006/relationships/slideLayout" Target="../slideLayouts/slideLayout2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www.infoq.com/articles/microservices-intro" TargetMode="External"/><Relationship Id="rId7" Type="http://schemas.openxmlformats.org/officeDocument/2006/relationships/image" Target="../media/image18.jpeg"/><Relationship Id="rId2" Type="http://schemas.openxmlformats.org/officeDocument/2006/relationships/hyperlink" Target="http://martinfowler.com/articles/microservices.html" TargetMode="External"/><Relationship Id="rId1" Type="http://schemas.openxmlformats.org/officeDocument/2006/relationships/slideLayout" Target="../slideLayouts/slideLayout11.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hyperlink" Target="http://blog.philipphauer.de/microservices-nutshell-pros-con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11.jpe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martinfowler.com/articles/microservices.html"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Cloud Extreme </a:t>
            </a:r>
          </a:p>
        </p:txBody>
      </p:sp>
      <p:sp>
        <p:nvSpPr>
          <p:cNvPr id="6" name="Text Placeholder 5"/>
          <p:cNvSpPr>
            <a:spLocks noGrp="1"/>
          </p:cNvSpPr>
          <p:nvPr>
            <p:ph type="body" sz="quarter" idx="10"/>
          </p:nvPr>
        </p:nvSpPr>
        <p:spPr/>
        <p:txBody>
          <a:bodyPr/>
          <a:lstStyle/>
          <a:p>
            <a:r>
              <a:rPr lang="en-US" dirty="0"/>
              <a:t>Jürgen Heymann</a:t>
            </a:r>
          </a:p>
        </p:txBody>
      </p:sp>
      <p:pic>
        <p:nvPicPr>
          <p:cNvPr id="2" name="Picture 1"/>
          <p:cNvPicPr>
            <a:picLocks noChangeAspect="1"/>
          </p:cNvPicPr>
          <p:nvPr/>
        </p:nvPicPr>
        <p:blipFill rotWithShape="1">
          <a:blip r:embed="rId3"/>
          <a:srcRect l="89" t="15" r="-89" b="340"/>
          <a:stretch/>
        </p:blipFill>
        <p:spPr>
          <a:xfrm>
            <a:off x="0" y="0"/>
            <a:ext cx="9144000" cy="6619285"/>
          </a:xfrm>
          <a:prstGeom prst="rect">
            <a:avLst/>
          </a:prstGeom>
        </p:spPr>
      </p:pic>
      <p:sp>
        <p:nvSpPr>
          <p:cNvPr id="3" name="TextBox 2"/>
          <p:cNvSpPr txBox="1"/>
          <p:nvPr/>
        </p:nvSpPr>
        <p:spPr>
          <a:xfrm>
            <a:off x="390424" y="1228703"/>
            <a:ext cx="7040389" cy="1310359"/>
          </a:xfrm>
          <a:prstGeom prst="rect">
            <a:avLst/>
          </a:prstGeom>
          <a:noFill/>
        </p:spPr>
        <p:txBody>
          <a:bodyPr wrap="none" lIns="0" tIns="0" rIns="0" bIns="0" rtlCol="0">
            <a:spAutoFit/>
          </a:bodyPr>
          <a:lstStyle/>
          <a:p>
            <a:pPr fontAlgn="base">
              <a:spcBef>
                <a:spcPts val="450"/>
              </a:spcBef>
              <a:spcAft>
                <a:spcPct val="0"/>
              </a:spcAft>
              <a:buClr>
                <a:srgbClr val="F0AB00"/>
              </a:buClr>
              <a:buSzPct val="80000"/>
            </a:pPr>
            <a:r>
              <a:rPr lang="en-US" sz="4049" b="1" kern="0" dirty="0">
                <a:solidFill>
                  <a:schemeClr val="bg1"/>
                </a:solidFill>
                <a:ea typeface="Arial Unicode MS" pitchFamily="34" charset="-128"/>
                <a:cs typeface="Arial Unicode MS" pitchFamily="34" charset="-128"/>
              </a:rPr>
              <a:t>The Cloud Challenge </a:t>
            </a:r>
          </a:p>
          <a:p>
            <a:pPr fontAlgn="base">
              <a:spcBef>
                <a:spcPts val="450"/>
              </a:spcBef>
              <a:spcAft>
                <a:spcPct val="0"/>
              </a:spcAft>
              <a:buClr>
                <a:srgbClr val="F0AB00"/>
              </a:buClr>
              <a:buSzPct val="80000"/>
            </a:pPr>
            <a:r>
              <a:rPr lang="en-US" sz="4049" b="1" kern="0" dirty="0">
                <a:solidFill>
                  <a:schemeClr val="bg1"/>
                </a:solidFill>
                <a:ea typeface="Arial Unicode MS" pitchFamily="34" charset="-128"/>
                <a:cs typeface="Arial Unicode MS" pitchFamily="34" charset="-128"/>
              </a:rPr>
              <a:t>Motivation for Microservices</a:t>
            </a:r>
          </a:p>
        </p:txBody>
      </p:sp>
    </p:spTree>
    <p:extLst>
      <p:ext uri="{BB962C8B-B14F-4D97-AF65-F5344CB8AC3E}">
        <p14:creationId xmlns:p14="http://schemas.microsoft.com/office/powerpoint/2010/main" val="2448098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marL="256405" indent="-256405"/>
            <a:r>
              <a:rPr lang="en-US" dirty="0"/>
              <a:t>Key Aspects of Microservices</a:t>
            </a:r>
          </a:p>
        </p:txBody>
      </p:sp>
      <p:sp>
        <p:nvSpPr>
          <p:cNvPr id="30" name="Text Placeholder 8"/>
          <p:cNvSpPr txBox="1">
            <a:spLocks/>
          </p:cNvSpPr>
          <p:nvPr/>
        </p:nvSpPr>
        <p:spPr bwMode="gray">
          <a:xfrm>
            <a:off x="4111932" y="2126308"/>
            <a:ext cx="4674358" cy="672672"/>
          </a:xfrm>
          <a:prstGeom prst="rect">
            <a:avLst/>
          </a:prstGeom>
        </p:spPr>
        <p:txBody>
          <a:bodyPr vert="horz" lIns="0" tIns="0" rIns="0" bIns="0" rtlCol="0">
            <a:noAutofit/>
          </a:bodyPr>
          <a:lstStyle>
            <a:lvl1pPr marL="0" indent="0" algn="l" defTabSz="1085837" rtl="0" eaLnBrk="1" latinLnBrk="0" hangingPunct="1">
              <a:spcBef>
                <a:spcPts val="2373"/>
              </a:spcBef>
              <a:buClr>
                <a:schemeClr val="accent1"/>
              </a:buClr>
              <a:buSzPct val="80000"/>
              <a:buFontTx/>
              <a:buNone/>
              <a:defRPr sz="2000" b="1" kern="1200">
                <a:solidFill>
                  <a:schemeClr val="tx1"/>
                </a:solidFill>
                <a:latin typeface="+mn-lt"/>
                <a:ea typeface="+mn-ea"/>
                <a:cs typeface="+mn-cs"/>
              </a:defRPr>
            </a:lvl1pPr>
            <a:lvl2pPr marL="0" indent="0" algn="l" defTabSz="1085837" rtl="0" eaLnBrk="1" latinLnBrk="0" hangingPunct="1">
              <a:spcBef>
                <a:spcPts val="600"/>
              </a:spcBef>
              <a:buClr>
                <a:schemeClr val="accent1"/>
              </a:buClr>
              <a:buSzPct val="80000"/>
              <a:buFont typeface="Wingdings" pitchFamily="2" charset="2"/>
              <a:buNone/>
              <a:defRPr sz="2000" kern="1200">
                <a:solidFill>
                  <a:schemeClr val="tx1"/>
                </a:solidFill>
                <a:latin typeface="+mn-lt"/>
                <a:ea typeface="+mn-ea"/>
                <a:cs typeface="+mn-cs"/>
              </a:defRPr>
            </a:lvl2pPr>
            <a:lvl3pPr marL="179514" indent="-179514" algn="l" defTabSz="1085837" rtl="0" eaLnBrk="1" latinLnBrk="0" hangingPunct="1">
              <a:spcBef>
                <a:spcPts val="400"/>
              </a:spcBef>
              <a:buClr>
                <a:schemeClr val="accent1"/>
              </a:buClr>
              <a:buSzPct val="100000"/>
              <a:buFont typeface="Wingdings" pitchFamily="2" charset="2"/>
              <a:buChar char=""/>
              <a:defRPr sz="1800" kern="1200">
                <a:solidFill>
                  <a:schemeClr val="tx1"/>
                </a:solidFill>
                <a:latin typeface="+mn-lt"/>
                <a:ea typeface="+mn-ea"/>
                <a:cs typeface="+mn-cs"/>
              </a:defRPr>
            </a:lvl3pPr>
            <a:lvl4pPr marL="359028" indent="-179514" algn="l" defTabSz="1085837" rtl="0" eaLnBrk="1" latinLnBrk="0" hangingPunct="1">
              <a:spcBef>
                <a:spcPts val="400"/>
              </a:spcBef>
              <a:buClr>
                <a:schemeClr val="accent2"/>
              </a:buClr>
              <a:buSzPct val="100000"/>
              <a:buFont typeface="Arial" pitchFamily="34" charset="0"/>
              <a:buChar char="–"/>
              <a:defRPr sz="1800" kern="1200">
                <a:solidFill>
                  <a:schemeClr val="tx1"/>
                </a:solidFill>
                <a:latin typeface="+mn-lt"/>
                <a:ea typeface="+mn-ea"/>
                <a:cs typeface="+mn-cs"/>
              </a:defRPr>
            </a:lvl4pPr>
            <a:lvl5pPr marL="538542" indent="-179514" algn="l" defTabSz="1085837" rtl="0" eaLnBrk="1" latinLnBrk="0" hangingPunct="1">
              <a:spcBef>
                <a:spcPts val="250"/>
              </a:spcBef>
              <a:buClr>
                <a:schemeClr val="accent2"/>
              </a:buClr>
              <a:buSzPct val="100000"/>
              <a:buFont typeface="Courier New" pitchFamily="49" charset="0"/>
              <a:buChar char="o"/>
              <a:defRPr sz="1600" kern="1200">
                <a:solidFill>
                  <a:schemeClr val="tx1"/>
                </a:solidFill>
                <a:latin typeface="+mn-lt"/>
                <a:ea typeface="+mn-ea"/>
                <a:cs typeface="+mn-cs"/>
              </a:defRPr>
            </a:lvl5pPr>
            <a:lvl6pPr marL="2986055" indent="-271446" algn="l" defTabSz="1085837"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28975" indent="-271446" algn="l" defTabSz="1085837"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1892" indent="-271446" algn="l" defTabSz="1085837"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4813" indent="-271446" algn="l" defTabSz="1085837"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endParaRPr lang="en-US" sz="1350" dirty="0"/>
          </a:p>
        </p:txBody>
      </p:sp>
      <p:sp>
        <p:nvSpPr>
          <p:cNvPr id="14" name="Text Placeholder 13"/>
          <p:cNvSpPr>
            <a:spLocks noGrp="1"/>
          </p:cNvSpPr>
          <p:nvPr>
            <p:ph type="body" sz="quarter" idx="11"/>
          </p:nvPr>
        </p:nvSpPr>
        <p:spPr>
          <a:xfrm>
            <a:off x="323999" y="2126288"/>
            <a:ext cx="7552077" cy="801020"/>
          </a:xfrm>
        </p:spPr>
        <p:txBody>
          <a:bodyPr/>
          <a:lstStyle/>
          <a:p>
            <a:r>
              <a:rPr lang="en-US" dirty="0"/>
              <a:t>You can use technologies &amp; languages that best fit the problem </a:t>
            </a:r>
          </a:p>
          <a:p>
            <a:pPr lvl="2"/>
            <a:r>
              <a:rPr lang="en-US" b="0" dirty="0"/>
              <a:t>using the right tools has large impact on productivity and performance</a:t>
            </a:r>
          </a:p>
          <a:p>
            <a:pPr lvl="2"/>
            <a:r>
              <a:rPr lang="en-US" dirty="0"/>
              <a:t>i</a:t>
            </a:r>
            <a:r>
              <a:rPr lang="en-US" b="0" dirty="0"/>
              <a:t>n a monolith it is almost impossible to adopt new stacks / technologies</a:t>
            </a:r>
            <a:endParaRPr lang="en-US" dirty="0"/>
          </a:p>
          <a:p>
            <a:endParaRPr lang="en-US" dirty="0"/>
          </a:p>
        </p:txBody>
      </p:sp>
      <p:grpSp>
        <p:nvGrpSpPr>
          <p:cNvPr id="26" name="Group 25"/>
          <p:cNvGrpSpPr/>
          <p:nvPr/>
        </p:nvGrpSpPr>
        <p:grpSpPr>
          <a:xfrm>
            <a:off x="-135067" y="3244326"/>
            <a:ext cx="8493997" cy="2945486"/>
            <a:chOff x="1363169" y="3544588"/>
            <a:chExt cx="8492031" cy="2944804"/>
          </a:xfrm>
        </p:grpSpPr>
        <p:sp>
          <p:nvSpPr>
            <p:cNvPr id="27" name="Rectangle 26"/>
            <p:cNvSpPr/>
            <p:nvPr/>
          </p:nvSpPr>
          <p:spPr bwMode="gray">
            <a:xfrm>
              <a:off x="2610700" y="3544588"/>
              <a:ext cx="1089744" cy="792480"/>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Posts</a:t>
              </a:r>
              <a:br>
                <a:rPr lang="en-US" sz="1800" kern="0" dirty="0">
                  <a:ea typeface="Arial Unicode MS" pitchFamily="34" charset="-128"/>
                  <a:cs typeface="Arial Unicode MS" pitchFamily="34" charset="-128"/>
                </a:rPr>
              </a:br>
              <a:endParaRPr lang="en-US" sz="1800" kern="0" dirty="0">
                <a:ea typeface="Arial Unicode MS" pitchFamily="34" charset="-128"/>
                <a:cs typeface="Arial Unicode MS" pitchFamily="34" charset="-128"/>
              </a:endParaRPr>
            </a:p>
          </p:txBody>
        </p:sp>
        <p:sp>
          <p:nvSpPr>
            <p:cNvPr id="39" name="Rectangle 38"/>
            <p:cNvSpPr/>
            <p:nvPr/>
          </p:nvSpPr>
          <p:spPr bwMode="gray">
            <a:xfrm>
              <a:off x="4025948" y="3544588"/>
              <a:ext cx="1089744" cy="792480"/>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Pictures</a:t>
              </a:r>
              <a:br>
                <a:rPr lang="en-US" sz="1800" kern="0" dirty="0">
                  <a:ea typeface="Arial Unicode MS" pitchFamily="34" charset="-128"/>
                  <a:cs typeface="Arial Unicode MS" pitchFamily="34" charset="-128"/>
                </a:rPr>
              </a:br>
              <a:endParaRPr lang="en-US" sz="1800" kern="0" dirty="0">
                <a:ea typeface="Arial Unicode MS" pitchFamily="34" charset="-128"/>
                <a:cs typeface="Arial Unicode MS" pitchFamily="34" charset="-128"/>
              </a:endParaRPr>
            </a:p>
          </p:txBody>
        </p:sp>
        <p:sp>
          <p:nvSpPr>
            <p:cNvPr id="40" name="Rectangle 39"/>
            <p:cNvSpPr/>
            <p:nvPr/>
          </p:nvSpPr>
          <p:spPr bwMode="gray">
            <a:xfrm>
              <a:off x="5409212" y="3544588"/>
              <a:ext cx="1170576" cy="792480"/>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Business</a:t>
              </a:r>
              <a:br>
                <a:rPr lang="en-US" sz="1800" kern="0" dirty="0">
                  <a:ea typeface="Arial Unicode MS" pitchFamily="34" charset="-128"/>
                  <a:cs typeface="Arial Unicode MS" pitchFamily="34" charset="-128"/>
                </a:rPr>
              </a:br>
              <a:endParaRPr lang="en-US" sz="1800" kern="0" dirty="0">
                <a:ea typeface="Arial Unicode MS" pitchFamily="34" charset="-128"/>
                <a:cs typeface="Arial Unicode MS" pitchFamily="34" charset="-128"/>
              </a:endParaRPr>
            </a:p>
          </p:txBody>
        </p:sp>
        <p:sp>
          <p:nvSpPr>
            <p:cNvPr id="41" name="Flowchart: Magnetic Disk 40"/>
            <p:cNvSpPr/>
            <p:nvPr/>
          </p:nvSpPr>
          <p:spPr bwMode="gray">
            <a:xfrm>
              <a:off x="2688508" y="4963698"/>
              <a:ext cx="938784" cy="853440"/>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r>
                <a:rPr lang="en-US" sz="1400" kern="0" dirty="0">
                  <a:solidFill>
                    <a:schemeClr val="bg1"/>
                  </a:solidFill>
                  <a:ea typeface="Arial Unicode MS" pitchFamily="34" charset="-128"/>
                  <a:cs typeface="Arial Unicode MS" pitchFamily="34" charset="-128"/>
                </a:rPr>
                <a:t>Document</a:t>
              </a:r>
              <a:br>
                <a:rPr lang="en-US" sz="1400" kern="0" dirty="0">
                  <a:solidFill>
                    <a:schemeClr val="bg1"/>
                  </a:solidFill>
                  <a:ea typeface="Arial Unicode MS" pitchFamily="34" charset="-128"/>
                  <a:cs typeface="Arial Unicode MS" pitchFamily="34" charset="-128"/>
                </a:rPr>
              </a:br>
              <a:r>
                <a:rPr lang="en-US" sz="1400" kern="0" dirty="0">
                  <a:solidFill>
                    <a:schemeClr val="bg1"/>
                  </a:solidFill>
                  <a:ea typeface="Arial Unicode MS" pitchFamily="34" charset="-128"/>
                  <a:cs typeface="Arial Unicode MS" pitchFamily="34" charset="-128"/>
                </a:rPr>
                <a:t>Store</a:t>
              </a:r>
            </a:p>
          </p:txBody>
        </p:sp>
        <p:sp>
          <p:nvSpPr>
            <p:cNvPr id="42" name="Flowchart: Magnetic Disk 41"/>
            <p:cNvSpPr/>
            <p:nvPr/>
          </p:nvSpPr>
          <p:spPr bwMode="gray">
            <a:xfrm>
              <a:off x="4094612" y="4963698"/>
              <a:ext cx="938784" cy="853440"/>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r>
                <a:rPr lang="en-US" sz="1400" kern="0" dirty="0">
                  <a:solidFill>
                    <a:schemeClr val="bg1"/>
                  </a:solidFill>
                  <a:ea typeface="Arial Unicode MS" pitchFamily="34" charset="-128"/>
                  <a:cs typeface="Arial Unicode MS" pitchFamily="34" charset="-128"/>
                </a:rPr>
                <a:t>Blob</a:t>
              </a:r>
              <a:br>
                <a:rPr lang="en-US" sz="1400" kern="0" dirty="0">
                  <a:solidFill>
                    <a:schemeClr val="bg1"/>
                  </a:solidFill>
                  <a:ea typeface="Arial Unicode MS" pitchFamily="34" charset="-128"/>
                  <a:cs typeface="Arial Unicode MS" pitchFamily="34" charset="-128"/>
                </a:rPr>
              </a:br>
              <a:r>
                <a:rPr lang="en-US" sz="1400" kern="0" dirty="0">
                  <a:solidFill>
                    <a:schemeClr val="bg1"/>
                  </a:solidFill>
                  <a:ea typeface="Arial Unicode MS" pitchFamily="34" charset="-128"/>
                  <a:cs typeface="Arial Unicode MS" pitchFamily="34" charset="-128"/>
                </a:rPr>
                <a:t>Store</a:t>
              </a:r>
            </a:p>
          </p:txBody>
        </p:sp>
        <p:sp>
          <p:nvSpPr>
            <p:cNvPr id="43" name="Flowchart: Magnetic Disk 42"/>
            <p:cNvSpPr/>
            <p:nvPr/>
          </p:nvSpPr>
          <p:spPr bwMode="gray">
            <a:xfrm>
              <a:off x="5518292" y="4963698"/>
              <a:ext cx="938784" cy="853440"/>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r>
                <a:rPr lang="en-US" sz="1400" kern="0" dirty="0">
                  <a:solidFill>
                    <a:schemeClr val="bg1"/>
                  </a:solidFill>
                  <a:ea typeface="Arial Unicode MS" pitchFamily="34" charset="-128"/>
                  <a:cs typeface="Arial Unicode MS" pitchFamily="34" charset="-128"/>
                </a:rPr>
                <a:t>SQL</a:t>
              </a:r>
            </a:p>
          </p:txBody>
        </p:sp>
        <p:cxnSp>
          <p:nvCxnSpPr>
            <p:cNvPr id="44" name="Straight Arrow Connector 43"/>
            <p:cNvCxnSpPr>
              <a:stCxn id="27" idx="2"/>
              <a:endCxn id="41" idx="1"/>
            </p:cNvCxnSpPr>
            <p:nvPr/>
          </p:nvCxnSpPr>
          <p:spPr>
            <a:xfrm>
              <a:off x="3155572" y="4337068"/>
              <a:ext cx="2328" cy="6266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570820" y="4337068"/>
              <a:ext cx="2328" cy="6266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6002588" y="4337068"/>
              <a:ext cx="2328" cy="6266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endCxn id="39" idx="1"/>
            </p:cNvCxnSpPr>
            <p:nvPr/>
          </p:nvCxnSpPr>
          <p:spPr>
            <a:xfrm>
              <a:off x="3732428" y="3940828"/>
              <a:ext cx="2935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5115692" y="3940828"/>
              <a:ext cx="2935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bwMode="gray">
            <a:xfrm>
              <a:off x="2613028" y="4030038"/>
              <a:ext cx="1089744" cy="311639"/>
            </a:xfrm>
            <a:prstGeom prst="rect">
              <a:avLst/>
            </a:prstGeom>
            <a:solidFill>
              <a:schemeClr val="accent1">
                <a:lumMod val="60000"/>
                <a:lumOff val="40000"/>
              </a:schemeClr>
            </a:solidFill>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kern="0" dirty="0">
                  <a:ea typeface="Arial Unicode MS" pitchFamily="34" charset="-128"/>
                  <a:cs typeface="Arial Unicode MS" pitchFamily="34" charset="-128"/>
                </a:rPr>
                <a:t>node</a:t>
              </a:r>
              <a:endParaRPr lang="en-US" sz="1800" kern="0" dirty="0">
                <a:ea typeface="Arial Unicode MS" pitchFamily="34" charset="-128"/>
                <a:cs typeface="Arial Unicode MS" pitchFamily="34" charset="-128"/>
              </a:endParaRPr>
            </a:p>
          </p:txBody>
        </p:sp>
        <p:sp>
          <p:nvSpPr>
            <p:cNvPr id="50" name="Rectangle 49"/>
            <p:cNvSpPr/>
            <p:nvPr/>
          </p:nvSpPr>
          <p:spPr bwMode="gray">
            <a:xfrm>
              <a:off x="4046410" y="4030038"/>
              <a:ext cx="1069282" cy="311639"/>
            </a:xfrm>
            <a:prstGeom prst="rect">
              <a:avLst/>
            </a:prstGeom>
            <a:solidFill>
              <a:schemeClr val="accent1">
                <a:lumMod val="60000"/>
                <a:lumOff val="40000"/>
              </a:schemeClr>
            </a:solidFill>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node</a:t>
              </a:r>
            </a:p>
          </p:txBody>
        </p:sp>
        <p:sp>
          <p:nvSpPr>
            <p:cNvPr id="51" name="Rectangle 50"/>
            <p:cNvSpPr/>
            <p:nvPr/>
          </p:nvSpPr>
          <p:spPr bwMode="gray">
            <a:xfrm>
              <a:off x="5409212" y="4030038"/>
              <a:ext cx="1170576" cy="311639"/>
            </a:xfrm>
            <a:prstGeom prst="rect">
              <a:avLst/>
            </a:prstGeom>
            <a:solidFill>
              <a:schemeClr val="accent1">
                <a:lumMod val="60000"/>
                <a:lumOff val="40000"/>
              </a:schemeClr>
            </a:solidFill>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java</a:t>
              </a:r>
            </a:p>
          </p:txBody>
        </p:sp>
        <p:sp>
          <p:nvSpPr>
            <p:cNvPr id="52" name="TextBox 51"/>
            <p:cNvSpPr txBox="1"/>
            <p:nvPr/>
          </p:nvSpPr>
          <p:spPr>
            <a:xfrm>
              <a:off x="1363169" y="3656348"/>
              <a:ext cx="1005083" cy="215444"/>
            </a:xfrm>
            <a:prstGeom prst="rect">
              <a:avLst/>
            </a:prstGeom>
            <a:noFill/>
          </p:spPr>
          <p:txBody>
            <a:bodyPr wrap="none" lIns="0" tIns="0" rIns="0" bIns="0" rtlCol="0">
              <a:spAutoFit/>
            </a:bodyPr>
            <a:lstStyle/>
            <a:p>
              <a:pPr algn="r" fontAlgn="base">
                <a:spcBef>
                  <a:spcPts val="600"/>
                </a:spcBef>
                <a:spcAft>
                  <a:spcPct val="0"/>
                </a:spcAft>
                <a:buClr>
                  <a:srgbClr val="F0AB00"/>
                </a:buClr>
                <a:buSzPct val="80000"/>
              </a:pPr>
              <a:r>
                <a:rPr lang="en-US" sz="1400" kern="0" dirty="0" err="1">
                  <a:ea typeface="Arial Unicode MS" pitchFamily="34" charset="-128"/>
                  <a:cs typeface="Arial Unicode MS" pitchFamily="34" charset="-128"/>
                </a:rPr>
                <a:t>microservice</a:t>
              </a:r>
              <a:endParaRPr lang="en-US" sz="1200" kern="0" dirty="0">
                <a:ea typeface="Arial Unicode MS" pitchFamily="34" charset="-128"/>
                <a:cs typeface="Arial Unicode MS" pitchFamily="34" charset="-128"/>
              </a:endParaRPr>
            </a:p>
          </p:txBody>
        </p:sp>
        <p:sp>
          <p:nvSpPr>
            <p:cNvPr id="53" name="TextBox 52"/>
            <p:cNvSpPr txBox="1"/>
            <p:nvPr/>
          </p:nvSpPr>
          <p:spPr>
            <a:xfrm>
              <a:off x="1582781" y="4099360"/>
              <a:ext cx="785471" cy="215444"/>
            </a:xfrm>
            <a:prstGeom prst="rect">
              <a:avLst/>
            </a:prstGeom>
            <a:noFill/>
          </p:spPr>
          <p:txBody>
            <a:bodyPr wrap="none" lIns="0" tIns="0" rIns="0" bIns="0" rtlCol="0">
              <a:spAutoFit/>
            </a:bodyPr>
            <a:lstStyle/>
            <a:p>
              <a:pPr algn="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language </a:t>
              </a:r>
              <a:endParaRPr lang="en-US" sz="1200" kern="0" dirty="0">
                <a:ea typeface="Arial Unicode MS" pitchFamily="34" charset="-128"/>
                <a:cs typeface="Arial Unicode MS" pitchFamily="34" charset="-128"/>
              </a:endParaRPr>
            </a:p>
          </p:txBody>
        </p:sp>
        <p:sp>
          <p:nvSpPr>
            <p:cNvPr id="54" name="TextBox 53"/>
            <p:cNvSpPr txBox="1"/>
            <p:nvPr/>
          </p:nvSpPr>
          <p:spPr>
            <a:xfrm>
              <a:off x="1751095" y="5238882"/>
              <a:ext cx="617157" cy="430887"/>
            </a:xfrm>
            <a:prstGeom prst="rect">
              <a:avLst/>
            </a:prstGeom>
            <a:noFill/>
          </p:spPr>
          <p:txBody>
            <a:bodyPr wrap="none" lIns="0" tIns="0" rIns="0" bIns="0" rtlCol="0">
              <a:spAutoFit/>
            </a:bodyPr>
            <a:lstStyle/>
            <a:p>
              <a:pPr algn="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backing</a:t>
              </a:r>
              <a:br>
                <a:rPr lang="en-US" sz="1400" kern="0" dirty="0">
                  <a:ea typeface="Arial Unicode MS" pitchFamily="34" charset="-128"/>
                  <a:cs typeface="Arial Unicode MS" pitchFamily="34" charset="-128"/>
                </a:rPr>
              </a:br>
              <a:r>
                <a:rPr lang="en-US" sz="1400" kern="0" dirty="0">
                  <a:ea typeface="Arial Unicode MS" pitchFamily="34" charset="-128"/>
                  <a:cs typeface="Arial Unicode MS" pitchFamily="34" charset="-128"/>
                </a:rPr>
                <a:t>service </a:t>
              </a:r>
            </a:p>
          </p:txBody>
        </p:sp>
        <p:sp>
          <p:nvSpPr>
            <p:cNvPr id="55" name="Flowchart: Magnetic Disk 54"/>
            <p:cNvSpPr/>
            <p:nvPr/>
          </p:nvSpPr>
          <p:spPr bwMode="gray">
            <a:xfrm>
              <a:off x="7343972" y="4963698"/>
              <a:ext cx="2511228" cy="853440"/>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r>
                <a:rPr lang="en-US" sz="1400" kern="0" dirty="0">
                  <a:solidFill>
                    <a:schemeClr val="bg1"/>
                  </a:solidFill>
                  <a:ea typeface="Arial Unicode MS" pitchFamily="34" charset="-128"/>
                  <a:cs typeface="Arial Unicode MS" pitchFamily="34" charset="-128"/>
                </a:rPr>
                <a:t>HANA / …</a:t>
              </a:r>
            </a:p>
          </p:txBody>
        </p:sp>
        <p:sp>
          <p:nvSpPr>
            <p:cNvPr id="56" name="Rectangle 55"/>
            <p:cNvSpPr/>
            <p:nvPr/>
          </p:nvSpPr>
          <p:spPr bwMode="gray">
            <a:xfrm>
              <a:off x="7888252" y="3544588"/>
              <a:ext cx="1170576" cy="792480"/>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lIns="90021" tIns="72017" rIns="90021" bIns="72017" rtlCol="0" anchor="ctr"/>
            <a:lstStyle/>
            <a:p>
              <a:pPr algn="ctr" defTabSz="912116" fontAlgn="base">
                <a:spcBef>
                  <a:spcPct val="50000"/>
                </a:spcBef>
                <a:spcAft>
                  <a:spcPct val="0"/>
                </a:spcAft>
                <a:buClr>
                  <a:srgbClr val="F0AB00"/>
                </a:buClr>
                <a:buSzPct val="80000"/>
              </a:pPr>
              <a:r>
                <a:rPr lang="en-US" sz="1800" kern="0" dirty="0">
                  <a:ea typeface="Arial Unicode MS" pitchFamily="34" charset="-128"/>
                  <a:cs typeface="Arial Unicode MS" pitchFamily="34" charset="-128"/>
                </a:rPr>
                <a:t>Analytics</a:t>
              </a:r>
            </a:p>
          </p:txBody>
        </p:sp>
        <p:cxnSp>
          <p:nvCxnSpPr>
            <p:cNvPr id="57" name="Straight Arrow Connector 56"/>
            <p:cNvCxnSpPr/>
            <p:nvPr/>
          </p:nvCxnSpPr>
          <p:spPr>
            <a:xfrm>
              <a:off x="8599586" y="4337068"/>
              <a:ext cx="2328" cy="6266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Freeform 57"/>
            <p:cNvSpPr/>
            <p:nvPr/>
          </p:nvSpPr>
          <p:spPr bwMode="gray">
            <a:xfrm>
              <a:off x="5984240" y="5831840"/>
              <a:ext cx="2519680" cy="333030"/>
            </a:xfrm>
            <a:custGeom>
              <a:avLst/>
              <a:gdLst>
                <a:gd name="connsiteX0" fmla="*/ 0 w 2519680"/>
                <a:gd name="connsiteY0" fmla="*/ 0 h 333030"/>
                <a:gd name="connsiteX1" fmla="*/ 822960 w 2519680"/>
                <a:gd name="connsiteY1" fmla="*/ 314960 h 333030"/>
                <a:gd name="connsiteX2" fmla="*/ 1808480 w 2519680"/>
                <a:gd name="connsiteY2" fmla="*/ 264160 h 333030"/>
                <a:gd name="connsiteX3" fmla="*/ 2519680 w 2519680"/>
                <a:gd name="connsiteY3" fmla="*/ 10160 h 333030"/>
              </a:gdLst>
              <a:ahLst/>
              <a:cxnLst>
                <a:cxn ang="0">
                  <a:pos x="connsiteX0" y="connsiteY0"/>
                </a:cxn>
                <a:cxn ang="0">
                  <a:pos x="connsiteX1" y="connsiteY1"/>
                </a:cxn>
                <a:cxn ang="0">
                  <a:pos x="connsiteX2" y="connsiteY2"/>
                </a:cxn>
                <a:cxn ang="0">
                  <a:pos x="connsiteX3" y="connsiteY3"/>
                </a:cxn>
              </a:cxnLst>
              <a:rect l="l" t="t" r="r" b="b"/>
              <a:pathLst>
                <a:path w="2519680" h="333030">
                  <a:moveTo>
                    <a:pt x="0" y="0"/>
                  </a:moveTo>
                  <a:cubicBezTo>
                    <a:pt x="260773" y="135466"/>
                    <a:pt x="521547" y="270933"/>
                    <a:pt x="822960" y="314960"/>
                  </a:cubicBezTo>
                  <a:cubicBezTo>
                    <a:pt x="1124373" y="358987"/>
                    <a:pt x="1525693" y="314960"/>
                    <a:pt x="1808480" y="264160"/>
                  </a:cubicBezTo>
                  <a:cubicBezTo>
                    <a:pt x="2091267" y="213360"/>
                    <a:pt x="2305473" y="111760"/>
                    <a:pt x="2519680" y="10160"/>
                  </a:cubicBezTo>
                </a:path>
              </a:pathLst>
            </a:custGeom>
            <a:noFill/>
            <a:ln w="6350" algn="ctr">
              <a:solidFill>
                <a:schemeClr val="tx1"/>
              </a:solidFill>
              <a:miter lim="800000"/>
              <a:headEnd type="none" w="med" len="med"/>
              <a:tailEnd type="triangle" w="med" len="med"/>
            </a:ln>
          </p:spPr>
          <p:txBody>
            <a:bodyPr rot="0" spcFirstLastPara="0" vertOverflow="overflow" horzOverflow="overflow" vert="horz" wrap="square" lIns="91461" tIns="45731" rIns="91461" bIns="45731" numCol="1" spcCol="0" rtlCol="0" fromWordArt="0" anchor="ctr" anchorCtr="0" forceAA="0" compatLnSpc="1">
              <a:prstTxWarp prst="textNoShape">
                <a:avLst/>
              </a:prstTxWarp>
              <a:noAutofit/>
            </a:bodyPr>
            <a:lstStyle/>
            <a:p>
              <a:pPr algn="ctr"/>
              <a:endParaRPr lang="en-US"/>
            </a:p>
          </p:txBody>
        </p:sp>
        <p:sp>
          <p:nvSpPr>
            <p:cNvPr id="59" name="Freeform 58"/>
            <p:cNvSpPr/>
            <p:nvPr/>
          </p:nvSpPr>
          <p:spPr bwMode="gray">
            <a:xfrm>
              <a:off x="4561840" y="5811520"/>
              <a:ext cx="4135120" cy="601122"/>
            </a:xfrm>
            <a:custGeom>
              <a:avLst/>
              <a:gdLst>
                <a:gd name="connsiteX0" fmla="*/ 0 w 4135120"/>
                <a:gd name="connsiteY0" fmla="*/ 30480 h 601122"/>
                <a:gd name="connsiteX1" fmla="*/ 1158240 w 4135120"/>
                <a:gd name="connsiteY1" fmla="*/ 436880 h 601122"/>
                <a:gd name="connsiteX2" fmla="*/ 3383280 w 4135120"/>
                <a:gd name="connsiteY2" fmla="*/ 579120 h 601122"/>
                <a:gd name="connsiteX3" fmla="*/ 4135120 w 4135120"/>
                <a:gd name="connsiteY3" fmla="*/ 0 h 601122"/>
              </a:gdLst>
              <a:ahLst/>
              <a:cxnLst>
                <a:cxn ang="0">
                  <a:pos x="connsiteX0" y="connsiteY0"/>
                </a:cxn>
                <a:cxn ang="0">
                  <a:pos x="connsiteX1" y="connsiteY1"/>
                </a:cxn>
                <a:cxn ang="0">
                  <a:pos x="connsiteX2" y="connsiteY2"/>
                </a:cxn>
                <a:cxn ang="0">
                  <a:pos x="connsiteX3" y="connsiteY3"/>
                </a:cxn>
              </a:cxnLst>
              <a:rect l="l" t="t" r="r" b="b"/>
              <a:pathLst>
                <a:path w="4135120" h="601122">
                  <a:moveTo>
                    <a:pt x="0" y="30480"/>
                  </a:moveTo>
                  <a:cubicBezTo>
                    <a:pt x="297180" y="187960"/>
                    <a:pt x="594360" y="345440"/>
                    <a:pt x="1158240" y="436880"/>
                  </a:cubicBezTo>
                  <a:cubicBezTo>
                    <a:pt x="1722120" y="528320"/>
                    <a:pt x="2887133" y="651933"/>
                    <a:pt x="3383280" y="579120"/>
                  </a:cubicBezTo>
                  <a:cubicBezTo>
                    <a:pt x="3879427" y="506307"/>
                    <a:pt x="4007273" y="253153"/>
                    <a:pt x="4135120" y="0"/>
                  </a:cubicBezTo>
                </a:path>
              </a:pathLst>
            </a:custGeom>
            <a:noFill/>
            <a:ln w="6350" algn="ctr">
              <a:solidFill>
                <a:schemeClr val="tx1"/>
              </a:solidFill>
              <a:miter lim="800000"/>
              <a:headEnd type="none" w="med" len="med"/>
              <a:tailEnd type="triangle" w="med" len="med"/>
            </a:ln>
          </p:spPr>
          <p:txBody>
            <a:bodyPr rot="0" spcFirstLastPara="0" vertOverflow="overflow" horzOverflow="overflow" vert="horz" wrap="square" lIns="91461" tIns="45731" rIns="91461" bIns="45731" numCol="1" spcCol="0" rtlCol="0" fromWordArt="0" anchor="ctr" anchorCtr="0" forceAA="0" compatLnSpc="1">
              <a:prstTxWarp prst="textNoShape">
                <a:avLst/>
              </a:prstTxWarp>
              <a:noAutofit/>
            </a:bodyPr>
            <a:lstStyle/>
            <a:p>
              <a:pPr algn="ctr"/>
              <a:endParaRPr lang="en-US" sz="1100" dirty="0"/>
            </a:p>
          </p:txBody>
        </p:sp>
        <p:sp>
          <p:nvSpPr>
            <p:cNvPr id="60" name="Freeform 59"/>
            <p:cNvSpPr/>
            <p:nvPr/>
          </p:nvSpPr>
          <p:spPr bwMode="gray">
            <a:xfrm>
              <a:off x="3129280" y="5821680"/>
              <a:ext cx="5963920" cy="667712"/>
            </a:xfrm>
            <a:custGeom>
              <a:avLst/>
              <a:gdLst>
                <a:gd name="connsiteX0" fmla="*/ 0 w 5963920"/>
                <a:gd name="connsiteY0" fmla="*/ 0 h 667712"/>
                <a:gd name="connsiteX1" fmla="*/ 965200 w 5963920"/>
                <a:gd name="connsiteY1" fmla="*/ 365760 h 667712"/>
                <a:gd name="connsiteX2" fmla="*/ 4033520 w 5963920"/>
                <a:gd name="connsiteY2" fmla="*/ 660400 h 667712"/>
                <a:gd name="connsiteX3" fmla="*/ 5608320 w 5963920"/>
                <a:gd name="connsiteY3" fmla="*/ 528320 h 667712"/>
                <a:gd name="connsiteX4" fmla="*/ 5963920 w 5963920"/>
                <a:gd name="connsiteY4" fmla="*/ 0 h 6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3920" h="667712">
                  <a:moveTo>
                    <a:pt x="0" y="0"/>
                  </a:moveTo>
                  <a:cubicBezTo>
                    <a:pt x="146473" y="127846"/>
                    <a:pt x="292947" y="255693"/>
                    <a:pt x="965200" y="365760"/>
                  </a:cubicBezTo>
                  <a:cubicBezTo>
                    <a:pt x="1637453" y="475827"/>
                    <a:pt x="3259667" y="633307"/>
                    <a:pt x="4033520" y="660400"/>
                  </a:cubicBezTo>
                  <a:cubicBezTo>
                    <a:pt x="4807373" y="687493"/>
                    <a:pt x="5286587" y="638387"/>
                    <a:pt x="5608320" y="528320"/>
                  </a:cubicBezTo>
                  <a:cubicBezTo>
                    <a:pt x="5930053" y="418253"/>
                    <a:pt x="5946986" y="209126"/>
                    <a:pt x="5963920" y="0"/>
                  </a:cubicBezTo>
                </a:path>
              </a:pathLst>
            </a:custGeom>
            <a:noFill/>
            <a:ln w="6350" algn="ctr">
              <a:solidFill>
                <a:schemeClr val="tx1"/>
              </a:solidFill>
              <a:miter lim="800000"/>
              <a:headEnd type="none" w="med" len="med"/>
              <a:tailEnd type="triangle" w="med" len="med"/>
            </a:ln>
          </p:spPr>
          <p:txBody>
            <a:bodyPr rot="0" spcFirstLastPara="0" vertOverflow="overflow" horzOverflow="overflow" vert="horz" wrap="square" lIns="91461" tIns="45731" rIns="91461" bIns="45731" numCol="1" spcCol="0" rtlCol="0" fromWordArt="0" anchor="ctr" anchorCtr="0" forceAA="0" compatLnSpc="1">
              <a:prstTxWarp prst="textNoShape">
                <a:avLst/>
              </a:prstTxWarp>
              <a:noAutofit/>
            </a:bodyPr>
            <a:lstStyle/>
            <a:p>
              <a:pPr algn="ctr"/>
              <a:endParaRPr lang="en-US"/>
            </a:p>
          </p:txBody>
        </p:sp>
        <p:sp>
          <p:nvSpPr>
            <p:cNvPr id="61" name="TextBox 60"/>
            <p:cNvSpPr txBox="1"/>
            <p:nvPr/>
          </p:nvSpPr>
          <p:spPr>
            <a:xfrm>
              <a:off x="7069039" y="6155536"/>
              <a:ext cx="697307" cy="184666"/>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US" sz="1200" kern="0">
                  <a:ea typeface="Arial Unicode MS" pitchFamily="34" charset="-128"/>
                  <a:cs typeface="Arial Unicode MS" pitchFamily="34" charset="-128"/>
                </a:rPr>
                <a:t>replication</a:t>
              </a:r>
              <a:endParaRPr lang="en-US" sz="1200" kern="0" dirty="0" err="1">
                <a:ea typeface="Arial Unicode MS" pitchFamily="34" charset="-128"/>
                <a:cs typeface="Arial Unicode MS" pitchFamily="34" charset="-128"/>
              </a:endParaRPr>
            </a:p>
          </p:txBody>
        </p:sp>
      </p:grpSp>
    </p:spTree>
    <p:extLst>
      <p:ext uri="{BB962C8B-B14F-4D97-AF65-F5344CB8AC3E}">
        <p14:creationId xmlns:p14="http://schemas.microsoft.com/office/powerpoint/2010/main" val="23195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Key Aspects of Microservices</a:t>
            </a:r>
          </a:p>
        </p:txBody>
      </p:sp>
      <p:sp>
        <p:nvSpPr>
          <p:cNvPr id="6" name="Text Placeholder 5"/>
          <p:cNvSpPr>
            <a:spLocks noGrp="1"/>
          </p:cNvSpPr>
          <p:nvPr>
            <p:ph type="body" sz="quarter" idx="10"/>
          </p:nvPr>
        </p:nvSpPr>
        <p:spPr/>
        <p:txBody>
          <a:bodyPr/>
          <a:lstStyle/>
          <a:p>
            <a:r>
              <a:rPr lang="en-US" dirty="0"/>
              <a:t>Process boundary drives high cohesion and low coupling</a:t>
            </a:r>
          </a:p>
          <a:p>
            <a:pPr lvl="2"/>
            <a:r>
              <a:rPr lang="en-US" dirty="0"/>
              <a:t>It is clear what the public API and the contract is</a:t>
            </a:r>
          </a:p>
          <a:p>
            <a:pPr lvl="2"/>
            <a:endParaRPr lang="en-US" dirty="0"/>
          </a:p>
          <a:p>
            <a:r>
              <a:rPr lang="en-US" dirty="0"/>
              <a:t>Easier to test fully </a:t>
            </a:r>
          </a:p>
          <a:p>
            <a:pPr lvl="2"/>
            <a:r>
              <a:rPr lang="en-US" dirty="0"/>
              <a:t>Unit tests for inside algorithms and service level tests for public interface</a:t>
            </a:r>
          </a:p>
          <a:p>
            <a:pPr lvl="2"/>
            <a:endParaRPr lang="en-US" dirty="0"/>
          </a:p>
          <a:p>
            <a:r>
              <a:rPr lang="en-US" dirty="0"/>
              <a:t>Smaller code-base, easier to work with</a:t>
            </a:r>
          </a:p>
          <a:p>
            <a:pPr lvl="2"/>
            <a:r>
              <a:rPr lang="en-US" dirty="0"/>
              <a:t>Microservice is usually owned by one team</a:t>
            </a:r>
          </a:p>
          <a:p>
            <a:pPr lvl="2"/>
            <a:endParaRPr lang="en-US" dirty="0"/>
          </a:p>
        </p:txBody>
      </p:sp>
    </p:spTree>
    <p:extLst>
      <p:ext uri="{BB962C8B-B14F-4D97-AF65-F5344CB8AC3E}">
        <p14:creationId xmlns:p14="http://schemas.microsoft.com/office/powerpoint/2010/main" val="3578907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drawbacks</a:t>
            </a:r>
          </a:p>
        </p:txBody>
      </p:sp>
      <p:sp>
        <p:nvSpPr>
          <p:cNvPr id="5" name="Text Placeholder 4"/>
          <p:cNvSpPr>
            <a:spLocks noGrp="1"/>
          </p:cNvSpPr>
          <p:nvPr>
            <p:ph type="body" sz="quarter" idx="10"/>
          </p:nvPr>
        </p:nvSpPr>
        <p:spPr>
          <a:xfrm>
            <a:off x="324000" y="1769254"/>
            <a:ext cx="8496000" cy="4073196"/>
          </a:xfrm>
        </p:spPr>
        <p:txBody>
          <a:bodyPr/>
          <a:lstStyle/>
          <a:p>
            <a:pPr lvl="2"/>
            <a:r>
              <a:rPr lang="en-US" sz="1800" dirty="0"/>
              <a:t>Communication overhead between microservices (HTTP, REST / JSON)</a:t>
            </a:r>
          </a:p>
          <a:p>
            <a:pPr lvl="2"/>
            <a:r>
              <a:rPr lang="en-US" sz="1800" dirty="0"/>
              <a:t>Asynchronous communication, more complex programming model</a:t>
            </a:r>
          </a:p>
          <a:p>
            <a:pPr lvl="2"/>
            <a:r>
              <a:rPr lang="en-US" sz="1800" dirty="0"/>
              <a:t>Distributed systems programming is more complex</a:t>
            </a:r>
          </a:p>
          <a:p>
            <a:pPr lvl="2"/>
            <a:r>
              <a:rPr lang="en-US" sz="1800" dirty="0"/>
              <a:t>Higher memory consumption (depends on stack!)</a:t>
            </a:r>
          </a:p>
          <a:p>
            <a:pPr lvl="2"/>
            <a:r>
              <a:rPr lang="en-US" sz="1800" dirty="0"/>
              <a:t>No global transactions, instead: 'eventual consistency'</a:t>
            </a:r>
          </a:p>
          <a:p>
            <a:pPr lvl="2"/>
            <a:r>
              <a:rPr lang="en-US" sz="1800" dirty="0"/>
              <a:t>Dependencies must be managed: Versioning of interfaces</a:t>
            </a:r>
          </a:p>
          <a:p>
            <a:pPr lvl="2"/>
            <a:r>
              <a:rPr lang="en-US" sz="1800" dirty="0"/>
              <a:t>Features covering multiple microservices still need rollout sync</a:t>
            </a:r>
          </a:p>
          <a:p>
            <a:pPr lvl="2"/>
            <a:endParaRPr lang="en-US" sz="1500" dirty="0"/>
          </a:p>
          <a:p>
            <a:r>
              <a:rPr lang="en-US" dirty="0"/>
              <a:t>BUT: These concepts – whether implemented as microservices or otherwise – are the only way to reach the scale needed for large cloud systems. </a:t>
            </a:r>
          </a:p>
        </p:txBody>
      </p:sp>
    </p:spTree>
    <p:extLst>
      <p:ext uri="{BB962C8B-B14F-4D97-AF65-F5344CB8AC3E}">
        <p14:creationId xmlns:p14="http://schemas.microsoft.com/office/powerpoint/2010/main" val="1003898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118" name="Shape 118"/>
          <p:cNvSpPr>
            <a:spLocks noGrp="1"/>
          </p:cNvSpPr>
          <p:nvPr>
            <p:ph type="ctrTitle"/>
          </p:nvPr>
        </p:nvSpPr>
        <p:spPr>
          <a:xfrm>
            <a:off x="242937" y="3207919"/>
            <a:ext cx="8656646" cy="692317"/>
          </a:xfrm>
          <a:prstGeom prst="rect">
            <a:avLst/>
          </a:prstGeom>
        </p:spPr>
        <p:txBody>
          <a:bodyPr/>
          <a:lstStyle>
            <a:lvl1pPr algn="ctr"/>
          </a:lstStyle>
          <a:p>
            <a:pPr lvl="0">
              <a:defRPr sz="1800" b="0"/>
            </a:pPr>
            <a:r>
              <a:rPr lang="en-US" sz="3599" dirty="0">
                <a:solidFill>
                  <a:srgbClr val="000000"/>
                </a:solidFill>
                <a:latin typeface="Arial" panose="020B0604020202020204" pitchFamily="34" charset="0"/>
              </a:rPr>
              <a:t>How write applications for this context?</a:t>
            </a:r>
            <a:br>
              <a:rPr lang="en-US" sz="4949" dirty="0">
                <a:latin typeface="Arial" panose="020B0604020202020204" pitchFamily="34" charset="0"/>
              </a:rPr>
            </a:br>
            <a:br>
              <a:rPr lang="en-US" sz="4500" dirty="0"/>
            </a:br>
            <a:r>
              <a:rPr lang="en-US" sz="2999" b="0" dirty="0"/>
              <a:t>Microservices</a:t>
            </a:r>
            <a:r>
              <a:rPr lang="en-US" sz="2999" dirty="0"/>
              <a:t>, </a:t>
            </a:r>
            <a:r>
              <a:rPr lang="en-US" sz="2999" dirty="0">
                <a:latin typeface="Arial Black" panose="020B0A04020102020204" pitchFamily="34" charset="0"/>
              </a:rPr>
              <a:t>12-Factor Apps</a:t>
            </a:r>
            <a:r>
              <a:rPr lang="en-US" sz="2999" dirty="0"/>
              <a:t>, Design, …</a:t>
            </a:r>
          </a:p>
        </p:txBody>
      </p:sp>
      <p:pic>
        <p:nvPicPr>
          <p:cNvPr id="5" name="Picture 2" descr="http://dpr-1448.kxcdn.com/assets/project-media/computer_room_1_WEBSITE_960_x_360.jpg"/>
          <p:cNvPicPr>
            <a:picLocks noChangeAspect="1" noChangeArrowheads="1"/>
          </p:cNvPicPr>
          <p:nvPr/>
        </p:nvPicPr>
        <p:blipFill rotWithShape="1">
          <a:blip r:embed="rId3">
            <a:extLst>
              <a:ext uri="{28A0092B-C50C-407E-A947-70E740481C1C}">
                <a14:useLocalDpi xmlns:a14="http://schemas.microsoft.com/office/drawing/2010/main" val="0"/>
              </a:ext>
            </a:extLst>
          </a:blip>
          <a:srcRect b="29303"/>
          <a:stretch/>
        </p:blipFill>
        <p:spPr bwMode="auto">
          <a:xfrm>
            <a:off x="323260" y="162000"/>
            <a:ext cx="8496000" cy="21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9200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p:cNvSpPr>
          <p:nvPr>
            <p:ph type="title"/>
          </p:nvPr>
        </p:nvSpPr>
        <p:spPr>
          <a:xfrm>
            <a:off x="299771" y="448503"/>
            <a:ext cx="8658650" cy="567116"/>
          </a:xfrm>
          <a:prstGeom prst="rect">
            <a:avLst/>
          </a:prstGeom>
        </p:spPr>
        <p:txBody>
          <a:bodyPr>
            <a:normAutofit/>
          </a:bodyPr>
          <a:lstStyle/>
          <a:p>
            <a:pPr lvl="0">
              <a:defRPr sz="1800" b="0">
                <a:solidFill>
                  <a:srgbClr val="000000"/>
                </a:solidFill>
              </a:defRPr>
            </a:pPr>
            <a:r>
              <a:rPr lang="en-US" sz="2100" dirty="0">
                <a:solidFill>
                  <a:srgbClr val="666666"/>
                </a:solidFill>
              </a:rPr>
              <a:t>12 Factors: Rules for Cloud Product Development	</a:t>
            </a:r>
            <a:r>
              <a:rPr lang="en-US" sz="1500" dirty="0">
                <a:solidFill>
                  <a:srgbClr val="666666"/>
                </a:solidFill>
              </a:rPr>
              <a:t>(</a:t>
            </a:r>
            <a:r>
              <a:rPr lang="en-US" sz="1500" dirty="0">
                <a:solidFill>
                  <a:srgbClr val="666666"/>
                </a:solidFill>
                <a:hlinkClick r:id="rId3"/>
              </a:rPr>
              <a:t>http://12factor.net</a:t>
            </a:r>
            <a:r>
              <a:rPr lang="en-US" sz="1500" dirty="0">
                <a:solidFill>
                  <a:srgbClr val="666666"/>
                </a:solidFill>
              </a:rPr>
              <a:t> )</a:t>
            </a:r>
            <a:endParaRPr lang="en-US" sz="2100" dirty="0">
              <a:solidFill>
                <a:srgbClr val="666666"/>
              </a:solidFill>
            </a:endParaRPr>
          </a:p>
        </p:txBody>
      </p:sp>
      <p:sp>
        <p:nvSpPr>
          <p:cNvPr id="158" name="Shape 158"/>
          <p:cNvSpPr>
            <a:spLocks noGrp="1"/>
          </p:cNvSpPr>
          <p:nvPr>
            <p:ph type="body" idx="1"/>
          </p:nvPr>
        </p:nvSpPr>
        <p:spPr>
          <a:xfrm>
            <a:off x="321623" y="1682398"/>
            <a:ext cx="4118297" cy="3293939"/>
          </a:xfrm>
          <a:prstGeom prst="rect">
            <a:avLst/>
          </a:prstGeom>
        </p:spPr>
        <p:txBody>
          <a:bodyPr>
            <a:noAutofit/>
          </a:bodyPr>
          <a:lstStyle/>
          <a:p>
            <a:pPr lvl="0">
              <a:defRPr sz="1800"/>
            </a:pPr>
            <a:r>
              <a:rPr lang="en-US" sz="1600" dirty="0">
                <a:latin typeface="Arial"/>
              </a:rPr>
              <a:t>1) Codebase – all under version control</a:t>
            </a:r>
            <a:br>
              <a:rPr lang="en-US" sz="1600" dirty="0">
                <a:latin typeface="Arial"/>
              </a:rPr>
            </a:br>
            <a:r>
              <a:rPr lang="en-US" sz="1100" b="0" dirty="0">
                <a:latin typeface="Arial"/>
              </a:rPr>
              <a:t>All code, scripts, config, install … in version control</a:t>
            </a:r>
            <a:endParaRPr lang="en-US" sz="1100" dirty="0">
              <a:latin typeface="Arial"/>
            </a:endParaRPr>
          </a:p>
          <a:p>
            <a:pPr lvl="0">
              <a:defRPr sz="1800"/>
            </a:pPr>
            <a:r>
              <a:rPr lang="en-US" sz="1600" dirty="0">
                <a:latin typeface="Arial"/>
              </a:rPr>
              <a:t>2) Dependencies</a:t>
            </a:r>
            <a:br>
              <a:rPr lang="en-US" sz="1600" dirty="0">
                <a:latin typeface="Arial"/>
              </a:rPr>
            </a:br>
            <a:r>
              <a:rPr lang="en-US" sz="1100" b="0" dirty="0">
                <a:latin typeface="Arial"/>
              </a:rPr>
              <a:t>Explicitly declare all dependencies (manifest); no assumptions on installed tools &amp; context</a:t>
            </a:r>
            <a:endParaRPr lang="en-US" sz="1100" dirty="0">
              <a:latin typeface="Arial"/>
            </a:endParaRPr>
          </a:p>
          <a:p>
            <a:pPr lvl="0">
              <a:defRPr sz="1800"/>
            </a:pPr>
            <a:r>
              <a:rPr lang="en-US" sz="1600" dirty="0">
                <a:latin typeface="Arial"/>
              </a:rPr>
              <a:t>3) Configuration</a:t>
            </a:r>
            <a:br>
              <a:rPr lang="en-US" sz="1600" dirty="0">
                <a:latin typeface="Arial"/>
              </a:rPr>
            </a:br>
            <a:r>
              <a:rPr lang="en-US" sz="1050" b="0" dirty="0">
                <a:latin typeface="Arial"/>
              </a:rPr>
              <a:t>App deploy config stored separate from code and exposed via environment</a:t>
            </a:r>
            <a:endParaRPr lang="en-US" sz="1050" dirty="0">
              <a:latin typeface="Arial"/>
            </a:endParaRPr>
          </a:p>
          <a:p>
            <a:pPr lvl="0">
              <a:defRPr sz="1800"/>
            </a:pPr>
            <a:r>
              <a:rPr lang="en-US" sz="1600" dirty="0">
                <a:latin typeface="Arial"/>
              </a:rPr>
              <a:t>4) Backing Services</a:t>
            </a:r>
            <a:br>
              <a:rPr lang="en-US" sz="1600" dirty="0">
                <a:latin typeface="Arial"/>
              </a:rPr>
            </a:br>
            <a:r>
              <a:rPr lang="en-US" sz="1100" b="0" dirty="0">
                <a:latin typeface="Arial"/>
              </a:rPr>
              <a:t>Treat </a:t>
            </a:r>
            <a:r>
              <a:rPr lang="en-US" sz="1100" b="0" dirty="0" err="1">
                <a:latin typeface="Arial"/>
              </a:rPr>
              <a:t>datastores</a:t>
            </a:r>
            <a:r>
              <a:rPr lang="en-US" sz="1100" b="0" dirty="0">
                <a:latin typeface="Arial"/>
              </a:rPr>
              <a:t>, messaging, .. services as attached resources. No distinction between local and third-party services (e.g. twitter)</a:t>
            </a:r>
            <a:endParaRPr lang="en-US" sz="1100" dirty="0">
              <a:latin typeface="Arial"/>
            </a:endParaRPr>
          </a:p>
          <a:p>
            <a:pPr lvl="0">
              <a:defRPr sz="1800"/>
            </a:pPr>
            <a:r>
              <a:rPr lang="en-US" sz="1600" dirty="0">
                <a:solidFill>
                  <a:schemeClr val="bg1">
                    <a:lumMod val="75000"/>
                  </a:schemeClr>
                </a:solidFill>
                <a:latin typeface="Arial"/>
              </a:rPr>
              <a:t>5) Build, release, run</a:t>
            </a:r>
          </a:p>
          <a:p>
            <a:pPr lvl="0">
              <a:defRPr sz="1800"/>
            </a:pPr>
            <a:r>
              <a:rPr lang="en-US" sz="1600" dirty="0">
                <a:latin typeface="Arial"/>
              </a:rPr>
              <a:t>6) Processes</a:t>
            </a:r>
            <a:br>
              <a:rPr lang="en-US" sz="1600" dirty="0">
                <a:latin typeface="Arial"/>
              </a:rPr>
            </a:br>
            <a:r>
              <a:rPr lang="en-US" sz="1100" b="0" dirty="0">
                <a:latin typeface="Arial"/>
              </a:rPr>
              <a:t>Execute the app as 1-n stateless share-nothing processes</a:t>
            </a:r>
            <a:endParaRPr lang="en-US" sz="1100" dirty="0">
              <a:latin typeface="Arial"/>
            </a:endParaRPr>
          </a:p>
          <a:p>
            <a:pPr lvl="0">
              <a:defRPr sz="1800"/>
            </a:pPr>
            <a:endParaRPr lang="en-US" sz="1600" dirty="0">
              <a:latin typeface="Arial"/>
            </a:endParaRPr>
          </a:p>
        </p:txBody>
      </p:sp>
      <p:sp>
        <p:nvSpPr>
          <p:cNvPr id="159" name="Shape 159"/>
          <p:cNvSpPr/>
          <p:nvPr/>
        </p:nvSpPr>
        <p:spPr>
          <a:xfrm>
            <a:off x="4763025" y="1682398"/>
            <a:ext cx="3631658" cy="31160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Autofit/>
          </a:bodyPr>
          <a:lstStyle/>
          <a:p>
            <a:pPr>
              <a:spcBef>
                <a:spcPts val="1800"/>
              </a:spcBef>
              <a:defRPr sz="1800"/>
            </a:pPr>
            <a:r>
              <a:rPr lang="en-US" sz="1600" b="1" dirty="0">
                <a:solidFill>
                  <a:schemeClr val="bg1">
                    <a:lumMod val="75000"/>
                  </a:schemeClr>
                </a:solidFill>
              </a:rPr>
              <a:t>7) Port binding</a:t>
            </a:r>
            <a:br>
              <a:rPr lang="en-US" sz="1600" b="1" dirty="0">
                <a:solidFill>
                  <a:schemeClr val="bg1">
                    <a:lumMod val="75000"/>
                  </a:schemeClr>
                </a:solidFill>
              </a:rPr>
            </a:br>
            <a:endParaRPr lang="en-US" sz="1100" b="1" dirty="0">
              <a:solidFill>
                <a:schemeClr val="bg1">
                  <a:lumMod val="75000"/>
                </a:schemeClr>
              </a:solidFill>
            </a:endParaRPr>
          </a:p>
          <a:p>
            <a:pPr>
              <a:spcBef>
                <a:spcPts val="1800"/>
              </a:spcBef>
              <a:defRPr sz="1800"/>
            </a:pPr>
            <a:r>
              <a:rPr lang="en-US" sz="1600" b="1" dirty="0"/>
              <a:t>8) Concurrency / Scalability</a:t>
            </a:r>
            <a:br>
              <a:rPr lang="en-US" sz="1600" b="1" dirty="0"/>
            </a:br>
            <a:r>
              <a:rPr lang="en-US" sz="1100" dirty="0"/>
              <a:t>Scale out horizontally via the process model (not threads) </a:t>
            </a:r>
            <a:endParaRPr lang="en-US" sz="1100" b="1" dirty="0"/>
          </a:p>
          <a:p>
            <a:pPr>
              <a:spcBef>
                <a:spcPts val="1800"/>
              </a:spcBef>
              <a:defRPr sz="1800"/>
            </a:pPr>
            <a:r>
              <a:rPr lang="en-US" sz="1600" b="1" dirty="0"/>
              <a:t>9) Disposability</a:t>
            </a:r>
            <a:br>
              <a:rPr lang="en-US" sz="1600" b="1" dirty="0"/>
            </a:br>
            <a:r>
              <a:rPr lang="en-US" sz="1100" dirty="0"/>
              <a:t>Maximize robustness with fast startup and shutdown </a:t>
            </a:r>
            <a:endParaRPr lang="en-US" sz="1100" b="1" dirty="0"/>
          </a:p>
          <a:p>
            <a:pPr>
              <a:spcBef>
                <a:spcPts val="1800"/>
              </a:spcBef>
              <a:defRPr sz="1800"/>
            </a:pPr>
            <a:r>
              <a:rPr lang="en-US" sz="1600" b="1" dirty="0"/>
              <a:t>10) Dev/Prod parity</a:t>
            </a:r>
            <a:br>
              <a:rPr lang="en-US" sz="1600" b="1" dirty="0"/>
            </a:br>
            <a:r>
              <a:rPr lang="en-US" sz="1100" dirty="0"/>
              <a:t>Keep dev and prod as similar as possible</a:t>
            </a:r>
            <a:endParaRPr lang="en-US" sz="1100" b="1" dirty="0"/>
          </a:p>
          <a:p>
            <a:pPr>
              <a:spcBef>
                <a:spcPts val="1800"/>
              </a:spcBef>
              <a:defRPr sz="1800"/>
            </a:pPr>
            <a:r>
              <a:rPr lang="en-US" sz="1600" b="1" dirty="0"/>
              <a:t>11) Logs</a:t>
            </a:r>
            <a:br>
              <a:rPr lang="en-US" sz="1600" b="1" dirty="0"/>
            </a:br>
            <a:r>
              <a:rPr lang="en-US" sz="1100" dirty="0" err="1">
                <a:solidFill>
                  <a:srgbClr val="000000"/>
                </a:solidFill>
              </a:rPr>
              <a:t>Logs</a:t>
            </a:r>
            <a:r>
              <a:rPr lang="en-US" sz="1100" dirty="0">
                <a:solidFill>
                  <a:srgbClr val="000000"/>
                </a:solidFill>
              </a:rPr>
              <a:t> treated as event streams to </a:t>
            </a:r>
            <a:r>
              <a:rPr lang="en-US" sz="1100" dirty="0" err="1">
                <a:solidFill>
                  <a:srgbClr val="000000"/>
                </a:solidFill>
              </a:rPr>
              <a:t>stdout</a:t>
            </a:r>
            <a:endParaRPr lang="en-US" sz="1100" b="1" dirty="0"/>
          </a:p>
          <a:p>
            <a:pPr>
              <a:spcBef>
                <a:spcPts val="1800"/>
              </a:spcBef>
              <a:defRPr sz="1800"/>
            </a:pPr>
            <a:r>
              <a:rPr lang="en-US" sz="1600" b="1" dirty="0">
                <a:solidFill>
                  <a:schemeClr val="bg1">
                    <a:lumMod val="75000"/>
                  </a:schemeClr>
                </a:solidFill>
              </a:rPr>
              <a:t>12) Admin processes</a:t>
            </a:r>
          </a:p>
        </p:txBody>
      </p:sp>
      <p:pic>
        <p:nvPicPr>
          <p:cNvPr id="1026"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5257930" y="5855830"/>
            <a:ext cx="454571" cy="2653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739565" y="5924980"/>
            <a:ext cx="2669000" cy="184666"/>
          </a:xfrm>
          <a:prstGeom prst="rect">
            <a:avLst/>
          </a:prstGeom>
          <a:noFill/>
        </p:spPr>
        <p:txBody>
          <a:bodyPr wrap="none" lIns="0" tIns="0" rIns="0" bIns="0" rtlCol="0">
            <a:spAutoFit/>
          </a:bodyPr>
          <a:lstStyle/>
          <a:p>
            <a:pPr fontAlgn="base">
              <a:spcBef>
                <a:spcPts val="450"/>
              </a:spcBef>
              <a:spcAft>
                <a:spcPct val="0"/>
              </a:spcAft>
              <a:buClr>
                <a:srgbClr val="F0AB00"/>
              </a:buClr>
              <a:buSzPct val="80000"/>
            </a:pPr>
            <a:r>
              <a:rPr lang="en-US" sz="1200" kern="0" dirty="0">
                <a:ea typeface="Arial Unicode MS" pitchFamily="34" charset="-128"/>
                <a:cs typeface="Arial Unicode MS" pitchFamily="34" charset="-128"/>
              </a:rPr>
              <a:t>Provided / supported by Cloud Foundry</a:t>
            </a:r>
          </a:p>
        </p:txBody>
      </p:sp>
      <p:pic>
        <p:nvPicPr>
          <p:cNvPr id="9"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1882840" y="3107768"/>
            <a:ext cx="454571" cy="26535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2264569" y="3889971"/>
            <a:ext cx="454571" cy="26535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1655555" y="5144401"/>
            <a:ext cx="454571" cy="26535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7408486" y="2247685"/>
            <a:ext cx="454571" cy="26535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5603675" y="4210635"/>
            <a:ext cx="454571" cy="26535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developer.ibm.com/opentech/wp-content/uploads/sites/43/2015/02/cloud_foundry-logo.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 t="5459" r="6063" b="39706"/>
          <a:stretch/>
        </p:blipFill>
        <p:spPr bwMode="auto">
          <a:xfrm>
            <a:off x="6619494" y="3571884"/>
            <a:ext cx="454571" cy="265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93946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8">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9">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9">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9">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59">
                                            <p:txEl>
                                              <p:pRg st="3" end="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9">
                                            <p:txEl>
                                              <p:pRg st="4" end="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5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118"/>
          <p:cNvSpPr>
            <a:spLocks noGrp="1"/>
          </p:cNvSpPr>
          <p:nvPr>
            <p:ph type="ctrTitle"/>
          </p:nvPr>
        </p:nvSpPr>
        <p:spPr>
          <a:xfrm>
            <a:off x="323260" y="3002750"/>
            <a:ext cx="8496000" cy="738664"/>
          </a:xfrm>
          <a:prstGeom prst="rect">
            <a:avLst/>
          </a:prstGeom>
        </p:spPr>
        <p:txBody>
          <a:bodyPr/>
          <a:lstStyle>
            <a:lvl1pPr algn="ctr"/>
          </a:lstStyle>
          <a:p>
            <a:pPr lvl="0">
              <a:defRPr sz="1800" b="0"/>
            </a:pPr>
            <a:r>
              <a:rPr lang="en-US" sz="3599" dirty="0">
                <a:solidFill>
                  <a:srgbClr val="000000"/>
                </a:solidFill>
                <a:latin typeface="Arial" panose="020B0604020202020204" pitchFamily="34" charset="0"/>
              </a:rPr>
              <a:t>How write applications for this context?</a:t>
            </a:r>
            <a:br>
              <a:rPr lang="en-US" sz="4949" dirty="0">
                <a:latin typeface="Arial" panose="020B0604020202020204" pitchFamily="34" charset="0"/>
              </a:rPr>
            </a:br>
            <a:br>
              <a:rPr lang="en-US" sz="4500" dirty="0"/>
            </a:br>
            <a:r>
              <a:rPr lang="en-US" sz="2999" dirty="0"/>
              <a:t>Microservices, 12-Factor Apps, </a:t>
            </a:r>
            <a:r>
              <a:rPr lang="en-US" sz="2999" dirty="0">
                <a:latin typeface="Arial Black" panose="020B0A04020102020204" pitchFamily="34" charset="0"/>
              </a:rPr>
              <a:t>Design</a:t>
            </a:r>
            <a:r>
              <a:rPr lang="en-US" sz="2999" dirty="0"/>
              <a:t>, …</a:t>
            </a:r>
          </a:p>
        </p:txBody>
      </p:sp>
      <p:pic>
        <p:nvPicPr>
          <p:cNvPr id="6" name="Picture 2" descr="http://dpr-1448.kxcdn.com/assets/project-media/computer_room_1_WEBSITE_960_x_360.jpg"/>
          <p:cNvPicPr>
            <a:picLocks noChangeAspect="1" noChangeArrowheads="1"/>
          </p:cNvPicPr>
          <p:nvPr/>
        </p:nvPicPr>
        <p:blipFill rotWithShape="1">
          <a:blip r:embed="rId3">
            <a:extLst>
              <a:ext uri="{28A0092B-C50C-407E-A947-70E740481C1C}">
                <a14:useLocalDpi xmlns:a14="http://schemas.microsoft.com/office/drawing/2010/main" val="0"/>
              </a:ext>
            </a:extLst>
          </a:blip>
          <a:srcRect b="29303"/>
          <a:stretch/>
        </p:blipFill>
        <p:spPr bwMode="auto">
          <a:xfrm>
            <a:off x="324000" y="162000"/>
            <a:ext cx="8496000" cy="21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7138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Microservices – Design Aspects</a:t>
            </a:r>
          </a:p>
        </p:txBody>
      </p:sp>
      <p:sp>
        <p:nvSpPr>
          <p:cNvPr id="4" name="Text Placeholder 3"/>
          <p:cNvSpPr>
            <a:spLocks noGrp="1"/>
          </p:cNvSpPr>
          <p:nvPr>
            <p:ph type="body" sz="quarter" idx="10"/>
          </p:nvPr>
        </p:nvSpPr>
        <p:spPr/>
        <p:txBody>
          <a:bodyPr/>
          <a:lstStyle/>
          <a:p>
            <a:pPr fontAlgn="base">
              <a:spcBef>
                <a:spcPts val="450"/>
              </a:spcBef>
              <a:spcAft>
                <a:spcPct val="0"/>
              </a:spcAft>
              <a:buClr>
                <a:srgbClr val="F0AB00"/>
              </a:buClr>
            </a:pPr>
            <a:r>
              <a:rPr lang="en-US" kern="0" dirty="0">
                <a:ea typeface="Arial Unicode MS" pitchFamily="34" charset="-128"/>
                <a:cs typeface="Arial Unicode MS" pitchFamily="34" charset="-128"/>
              </a:rPr>
              <a:t>Goal: Microservices do not share databases, no joins in DB</a:t>
            </a:r>
          </a:p>
          <a:p>
            <a:pPr fontAlgn="base">
              <a:spcBef>
                <a:spcPts val="450"/>
              </a:spcBef>
              <a:spcAft>
                <a:spcPct val="0"/>
              </a:spcAft>
              <a:buClr>
                <a:srgbClr val="F0AB00"/>
              </a:buClr>
            </a:pPr>
            <a:endParaRPr lang="en-US" kern="0" dirty="0">
              <a:ea typeface="Arial Unicode MS" pitchFamily="34" charset="-128"/>
              <a:cs typeface="Arial Unicode MS" pitchFamily="34" charset="-128"/>
            </a:endParaRPr>
          </a:p>
          <a:p>
            <a:pPr fontAlgn="base">
              <a:spcBef>
                <a:spcPts val="450"/>
              </a:spcBef>
              <a:spcAft>
                <a:spcPct val="0"/>
              </a:spcAft>
              <a:buClr>
                <a:srgbClr val="F0AB00"/>
              </a:buClr>
            </a:pPr>
            <a:r>
              <a:rPr lang="en-US" kern="0" dirty="0">
                <a:ea typeface="Arial Unicode MS" pitchFamily="34" charset="-128"/>
                <a:cs typeface="Arial Unicode MS" pitchFamily="34" charset="-128"/>
              </a:rPr>
              <a:t>Many cloud apps started as monoliths with pieces extracted to microservices over time as needed for scalability</a:t>
            </a:r>
          </a:p>
          <a:p>
            <a:pPr fontAlgn="base">
              <a:spcBef>
                <a:spcPts val="450"/>
              </a:spcBef>
              <a:spcAft>
                <a:spcPct val="0"/>
              </a:spcAft>
              <a:buClr>
                <a:srgbClr val="F0AB00"/>
              </a:buClr>
            </a:pPr>
            <a:r>
              <a:rPr lang="en-US" kern="0" dirty="0">
                <a:ea typeface="Arial Unicode MS" pitchFamily="34" charset="-128"/>
                <a:cs typeface="Arial Unicode MS" pitchFamily="34" charset="-128"/>
              </a:rPr>
              <a:t> </a:t>
            </a:r>
          </a:p>
          <a:p>
            <a:pPr fontAlgn="base">
              <a:spcBef>
                <a:spcPts val="450"/>
              </a:spcBef>
              <a:spcAft>
                <a:spcPct val="0"/>
              </a:spcAft>
              <a:buClr>
                <a:srgbClr val="F0AB00"/>
              </a:buClr>
            </a:pPr>
            <a:r>
              <a:rPr lang="en-US" kern="0" dirty="0">
                <a:ea typeface="Arial Unicode MS" pitchFamily="34" charset="-128"/>
                <a:cs typeface="Arial Unicode MS" pitchFamily="34" charset="-128"/>
              </a:rPr>
              <a:t>When developing a new app, start with a larger microservice until the logical boundaries have stabilized, then extract. </a:t>
            </a:r>
          </a:p>
          <a:p>
            <a:pPr fontAlgn="base">
              <a:spcBef>
                <a:spcPts val="450"/>
              </a:spcBef>
              <a:spcAft>
                <a:spcPct val="0"/>
              </a:spcAft>
              <a:buClr>
                <a:srgbClr val="F0AB00"/>
              </a:buClr>
            </a:pPr>
            <a:endParaRPr lang="en-US" kern="0" dirty="0">
              <a:ea typeface="Arial Unicode MS" pitchFamily="34" charset="-128"/>
              <a:cs typeface="Arial Unicode MS" pitchFamily="34" charset="-128"/>
            </a:endParaRPr>
          </a:p>
          <a:p>
            <a:pPr fontAlgn="base">
              <a:spcBef>
                <a:spcPts val="450"/>
              </a:spcBef>
              <a:spcAft>
                <a:spcPct val="0"/>
              </a:spcAft>
              <a:buClr>
                <a:srgbClr val="F0AB00"/>
              </a:buClr>
            </a:pPr>
            <a:r>
              <a:rPr lang="en-US" kern="0" dirty="0">
                <a:ea typeface="Arial Unicode MS" pitchFamily="34" charset="-128"/>
                <a:cs typeface="Arial Unicode MS" pitchFamily="34" charset="-128"/>
              </a:rPr>
              <a:t>Design microservices using the Bounded Context design method and following the Single-Responsibility-Principle in design</a:t>
            </a:r>
          </a:p>
          <a:p>
            <a:pPr fontAlgn="base">
              <a:spcBef>
                <a:spcPts val="450"/>
              </a:spcBef>
              <a:spcAft>
                <a:spcPct val="0"/>
              </a:spcAft>
              <a:buClr>
                <a:srgbClr val="F0AB00"/>
              </a:buClr>
            </a:pPr>
            <a:endParaRPr lang="en-US" kern="0" dirty="0">
              <a:ea typeface="Arial Unicode MS" pitchFamily="34" charset="-128"/>
              <a:cs typeface="Arial Unicode MS" pitchFamily="34" charset="-128"/>
            </a:endParaRPr>
          </a:p>
          <a:p>
            <a:r>
              <a:rPr lang="en-US" kern="0" dirty="0">
                <a:ea typeface="Arial Unicode MS" pitchFamily="34" charset="-128"/>
                <a:cs typeface="Arial Unicode MS" pitchFamily="34" charset="-128"/>
              </a:rPr>
              <a:t>Driver of transition to microservices is scalability, uptime &gt;99% and developer productivity.</a:t>
            </a:r>
          </a:p>
        </p:txBody>
      </p:sp>
    </p:spTree>
    <p:extLst>
      <p:ext uri="{BB962C8B-B14F-4D97-AF65-F5344CB8AC3E}">
        <p14:creationId xmlns:p14="http://schemas.microsoft.com/office/powerpoint/2010/main" val="121526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Reading</a:t>
            </a:r>
          </a:p>
        </p:txBody>
      </p:sp>
      <p:sp>
        <p:nvSpPr>
          <p:cNvPr id="3" name="Text Placeholder 2"/>
          <p:cNvSpPr>
            <a:spLocks noGrp="1"/>
          </p:cNvSpPr>
          <p:nvPr>
            <p:ph type="body" sz="quarter" idx="10"/>
          </p:nvPr>
        </p:nvSpPr>
        <p:spPr/>
        <p:txBody>
          <a:bodyPr/>
          <a:lstStyle/>
          <a:p>
            <a:pPr marL="0" lvl="2" indent="0">
              <a:buNone/>
            </a:pPr>
            <a:r>
              <a:rPr lang="en-US" sz="1500" b="1" dirty="0"/>
              <a:t>References</a:t>
            </a:r>
            <a:endParaRPr lang="en-US" sz="1500" b="1" dirty="0">
              <a:hlinkClick r:id="rId2"/>
            </a:endParaRPr>
          </a:p>
          <a:p>
            <a:pPr lvl="2"/>
            <a:r>
              <a:rPr lang="en-US" dirty="0">
                <a:hlinkClick r:id="rId2"/>
              </a:rPr>
              <a:t>The classic Microservice article by Martin Fowler</a:t>
            </a:r>
            <a:endParaRPr lang="en-US" dirty="0">
              <a:hlinkClick r:id="" action="ppaction://noaction"/>
            </a:endParaRPr>
          </a:p>
          <a:p>
            <a:pPr lvl="2"/>
            <a:r>
              <a:rPr lang="en-US" dirty="0">
                <a:hlinkClick r:id="" action="ppaction://noaction"/>
              </a:rPr>
              <a:t>Microservice Architecture pattern</a:t>
            </a:r>
            <a:endParaRPr lang="en-US" dirty="0"/>
          </a:p>
          <a:p>
            <a:pPr lvl="2"/>
            <a:r>
              <a:rPr lang="en-US" dirty="0">
                <a:hlinkClick r:id="rId3"/>
              </a:rPr>
              <a:t>Microservices for scalability</a:t>
            </a:r>
            <a:endParaRPr lang="en-US" dirty="0">
              <a:hlinkClick r:id="rId4"/>
            </a:endParaRPr>
          </a:p>
          <a:p>
            <a:pPr lvl="2"/>
            <a:r>
              <a:rPr lang="en-US" dirty="0">
                <a:hlinkClick r:id="rId4"/>
              </a:rPr>
              <a:t>Microservices in a Nutshell: Pros and Cons</a:t>
            </a:r>
            <a:endParaRPr lang="en-US" dirty="0">
              <a:hlinkClick r:id="" action="ppaction://noaction"/>
            </a:endParaRPr>
          </a:p>
          <a:p>
            <a:pPr lvl="2"/>
            <a:r>
              <a:rPr lang="en-US" dirty="0">
                <a:hlinkClick r:id="" action="ppaction://noaction"/>
              </a:rPr>
              <a:t>Bounded Context Design (Fowler)</a:t>
            </a:r>
            <a:endParaRPr lang="en-US" dirty="0"/>
          </a:p>
        </p:txBody>
      </p:sp>
      <p:sp>
        <p:nvSpPr>
          <p:cNvPr id="4" name="Text Placeholder 3"/>
          <p:cNvSpPr>
            <a:spLocks noGrp="1"/>
          </p:cNvSpPr>
          <p:nvPr>
            <p:ph type="body" sz="quarter" idx="11"/>
          </p:nvPr>
        </p:nvSpPr>
        <p:spPr>
          <a:xfrm>
            <a:off x="4654800" y="2126287"/>
            <a:ext cx="4245994" cy="399984"/>
          </a:xfrm>
        </p:spPr>
        <p:txBody>
          <a:bodyPr/>
          <a:lstStyle/>
          <a:p>
            <a:r>
              <a:rPr lang="en-US" dirty="0"/>
              <a:t>Recommended Reading</a:t>
            </a:r>
          </a:p>
        </p:txBody>
      </p:sp>
      <p:pic>
        <p:nvPicPr>
          <p:cNvPr id="2050" name="Picture 2" descr="http://ecx.images-amazon.com/images/I/51gi3fUMdzL._SX379_BO1,204,203,200_.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54800" y="2526272"/>
            <a:ext cx="1281239" cy="167805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ecx.images-amazon.com/images/I/51sZW87slRL._SX375_BO1,204,203,200_.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1908" y="2526271"/>
            <a:ext cx="1227528" cy="162476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ttp://ecx.images-amazon.com/images/I/5146azDZjmL._SX358_BO1,204,203,200_.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586453" y="2524126"/>
            <a:ext cx="1173723" cy="16269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5141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More pictures</a:t>
            </a:r>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61023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Large ecommerce example</a:t>
            </a:r>
          </a:p>
        </p:txBody>
      </p:sp>
      <p:grpSp>
        <p:nvGrpSpPr>
          <p:cNvPr id="113" name="Group 112"/>
          <p:cNvGrpSpPr/>
          <p:nvPr/>
        </p:nvGrpSpPr>
        <p:grpSpPr>
          <a:xfrm>
            <a:off x="457718" y="1972055"/>
            <a:ext cx="7612484" cy="3495141"/>
            <a:chOff x="457718" y="1972055"/>
            <a:chExt cx="7612484" cy="3495141"/>
          </a:xfrm>
        </p:grpSpPr>
        <p:sp>
          <p:nvSpPr>
            <p:cNvPr id="5" name="Rectangle 4"/>
            <p:cNvSpPr/>
            <p:nvPr/>
          </p:nvSpPr>
          <p:spPr bwMode="gray">
            <a:xfrm>
              <a:off x="1246730" y="2927193"/>
              <a:ext cx="649348" cy="507077"/>
            </a:xfrm>
            <a:prstGeom prst="rect">
              <a:avLst/>
            </a:prstGeom>
            <a:solidFill>
              <a:schemeClr val="accent1"/>
            </a:solid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200" kern="0" dirty="0">
                  <a:ea typeface="Arial Unicode MS" pitchFamily="34" charset="-128"/>
                  <a:cs typeface="Arial Unicode MS" pitchFamily="34" charset="-128"/>
                </a:rPr>
                <a:t>Landing Page</a:t>
              </a:r>
              <a:endParaRPr kumimoji="0" lang="en-US" sz="1200" b="0" i="0" u="none" strike="noStrike" kern="0" cap="none" spc="0" normalizeH="0" baseline="0" noProof="0" dirty="0">
                <a:ln>
                  <a:noFill/>
                </a:ln>
                <a:effectLst/>
                <a:uLnTx/>
                <a:uFillTx/>
                <a:ea typeface="Arial Unicode MS" pitchFamily="34" charset="-128"/>
                <a:cs typeface="Arial Unicode MS" pitchFamily="34" charset="-128"/>
              </a:endParaRPr>
            </a:p>
          </p:txBody>
        </p:sp>
        <p:grpSp>
          <p:nvGrpSpPr>
            <p:cNvPr id="14" name="Group 13"/>
            <p:cNvGrpSpPr/>
            <p:nvPr/>
          </p:nvGrpSpPr>
          <p:grpSpPr>
            <a:xfrm>
              <a:off x="457718" y="3002009"/>
              <a:ext cx="605757" cy="357445"/>
              <a:chOff x="652236" y="2601886"/>
              <a:chExt cx="605757" cy="357445"/>
            </a:xfrm>
          </p:grpSpPr>
          <p:sp>
            <p:nvSpPr>
              <p:cNvPr id="7" name="Rectangle 6"/>
              <p:cNvSpPr/>
              <p:nvPr/>
            </p:nvSpPr>
            <p:spPr bwMode="gray">
              <a:xfrm>
                <a:off x="745376" y="2601886"/>
                <a:ext cx="512617" cy="357445"/>
              </a:xfrm>
              <a:prstGeom prst="rect">
                <a:avLst/>
              </a:prstGeom>
              <a:solidFill>
                <a:schemeClr val="accent1"/>
              </a:solid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dirty="0">
                    <a:ea typeface="Arial Unicode MS" pitchFamily="34" charset="-128"/>
                    <a:cs typeface="Arial Unicode MS" pitchFamily="34" charset="-128"/>
                  </a:rPr>
                  <a:t>user mgt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2" name="Rectangle 11"/>
              <p:cNvSpPr/>
              <p:nvPr/>
            </p:nvSpPr>
            <p:spPr bwMode="gray">
              <a:xfrm>
                <a:off x="652236" y="2653916"/>
                <a:ext cx="169334" cy="110067"/>
              </a:xfrm>
              <a:prstGeom prst="rect">
                <a:avLst/>
              </a:prstGeom>
              <a:solidFill>
                <a:schemeClr val="accent1"/>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3" name="Rectangle 12"/>
              <p:cNvSpPr/>
              <p:nvPr/>
            </p:nvSpPr>
            <p:spPr bwMode="gray">
              <a:xfrm>
                <a:off x="652236" y="2806316"/>
                <a:ext cx="169334" cy="110067"/>
              </a:xfrm>
              <a:prstGeom prst="rect">
                <a:avLst/>
              </a:prstGeom>
              <a:solidFill>
                <a:schemeClr val="accent1"/>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40" name="Group 39"/>
            <p:cNvGrpSpPr/>
            <p:nvPr/>
          </p:nvGrpSpPr>
          <p:grpSpPr>
            <a:xfrm>
              <a:off x="709645" y="3822205"/>
              <a:ext cx="1513377" cy="1072342"/>
              <a:chOff x="2711490" y="2244437"/>
              <a:chExt cx="1513377" cy="1072342"/>
            </a:xfrm>
          </p:grpSpPr>
          <p:grpSp>
            <p:nvGrpSpPr>
              <p:cNvPr id="10" name="Group 9"/>
              <p:cNvGrpSpPr/>
              <p:nvPr/>
            </p:nvGrpSpPr>
            <p:grpSpPr>
              <a:xfrm>
                <a:off x="2711490" y="2244437"/>
                <a:ext cx="1513377" cy="1072342"/>
                <a:chOff x="3050771" y="2186247"/>
                <a:chExt cx="1828800" cy="1072342"/>
              </a:xfrm>
            </p:grpSpPr>
            <p:sp>
              <p:nvSpPr>
                <p:cNvPr id="8" name="Flowchart: Card 7"/>
                <p:cNvSpPr/>
                <p:nvPr/>
              </p:nvSpPr>
              <p:spPr bwMode="gray">
                <a:xfrm>
                  <a:off x="3050771" y="2186247"/>
                  <a:ext cx="1828800" cy="1072342"/>
                </a:xfrm>
                <a:prstGeom prst="flowChartPunchedCard">
                  <a:avLst/>
                </a:prstGeom>
                <a:solidFill>
                  <a:schemeClr val="accent4">
                    <a:lumMod val="20000"/>
                    <a:lumOff val="8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9" name="TextBox 8"/>
                <p:cNvSpPr txBox="1"/>
                <p:nvPr/>
              </p:nvSpPr>
              <p:spPr>
                <a:xfrm>
                  <a:off x="3429001" y="2186247"/>
                  <a:ext cx="1450570" cy="169277"/>
                </a:xfrm>
                <a:prstGeom prst="rect">
                  <a:avLst/>
                </a:prstGeom>
                <a:noFill/>
                <a:ln>
                  <a:solidFill>
                    <a:schemeClr val="tx1"/>
                  </a:solidFill>
                </a:ln>
              </p:spPr>
              <p:txBody>
                <a:bodyPr wrap="square" lIns="36000" tIns="0" rIns="36000" bIns="0" rtlCol="0">
                  <a:spAutoFit/>
                </a:bodyPr>
                <a:lstStyle/>
                <a:p>
                  <a:pPr fontAlgn="base">
                    <a:spcBef>
                      <a:spcPts val="600"/>
                    </a:spcBef>
                    <a:spcAft>
                      <a:spcPct val="0"/>
                    </a:spcAft>
                    <a:buClr>
                      <a:srgbClr val="F0AB00"/>
                    </a:buClr>
                    <a:buSzPct val="80000"/>
                  </a:pPr>
                  <a:r>
                    <a:rPr lang="en-US" sz="1100" kern="0" dirty="0">
                      <a:ea typeface="Arial Unicode MS" pitchFamily="34" charset="-128"/>
                      <a:cs typeface="Arial Unicode MS" pitchFamily="34" charset="-128"/>
                    </a:rPr>
                    <a:t>Product discovery</a:t>
                  </a:r>
                </a:p>
              </p:txBody>
            </p:sp>
          </p:grpSp>
          <p:grpSp>
            <p:nvGrpSpPr>
              <p:cNvPr id="15" name="Group 14"/>
              <p:cNvGrpSpPr/>
              <p:nvPr/>
            </p:nvGrpSpPr>
            <p:grpSpPr>
              <a:xfrm>
                <a:off x="2909301" y="2475193"/>
                <a:ext cx="716589" cy="357445"/>
                <a:chOff x="652236" y="2601886"/>
                <a:chExt cx="716589" cy="357445"/>
              </a:xfrm>
              <a:solidFill>
                <a:schemeClr val="accent4">
                  <a:lumMod val="40000"/>
                  <a:lumOff val="60000"/>
                </a:schemeClr>
              </a:solidFill>
            </p:grpSpPr>
            <p:sp>
              <p:nvSpPr>
                <p:cNvPr id="16" name="Rectangle 15"/>
                <p:cNvSpPr/>
                <p:nvPr/>
              </p:nvSpPr>
              <p:spPr bwMode="gray">
                <a:xfrm>
                  <a:off x="745376" y="2601886"/>
                  <a:ext cx="623449" cy="357445"/>
                </a:xfrm>
                <a:prstGeom prst="rect">
                  <a:avLst/>
                </a:prstGeom>
                <a:solidFill>
                  <a:schemeClr val="accent4">
                    <a:lumMod val="60000"/>
                    <a:lumOff val="40000"/>
                  </a:schemeClr>
                </a:solid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search</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7" name="Rectangle 16"/>
                <p:cNvSpPr/>
                <p:nvPr/>
              </p:nvSpPr>
              <p:spPr bwMode="gray">
                <a:xfrm>
                  <a:off x="652236" y="2653916"/>
                  <a:ext cx="169334" cy="110067"/>
                </a:xfrm>
                <a:prstGeom prst="rect">
                  <a:avLst/>
                </a:prstGeom>
                <a:solidFill>
                  <a:schemeClr val="accent4">
                    <a:lumMod val="60000"/>
                    <a:lumOff val="4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18" name="Rectangle 17"/>
                <p:cNvSpPr/>
                <p:nvPr/>
              </p:nvSpPr>
              <p:spPr bwMode="gray">
                <a:xfrm>
                  <a:off x="652236" y="2806316"/>
                  <a:ext cx="169334" cy="110067"/>
                </a:xfrm>
                <a:prstGeom prst="rect">
                  <a:avLst/>
                </a:prstGeom>
                <a:solidFill>
                  <a:schemeClr val="accent4">
                    <a:lumMod val="60000"/>
                    <a:lumOff val="4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19" name="Group 18"/>
              <p:cNvGrpSpPr/>
              <p:nvPr/>
            </p:nvGrpSpPr>
            <p:grpSpPr>
              <a:xfrm>
                <a:off x="3266833" y="2864968"/>
                <a:ext cx="848514" cy="357445"/>
                <a:chOff x="652236" y="2616047"/>
                <a:chExt cx="848514" cy="357445"/>
              </a:xfrm>
              <a:solidFill>
                <a:schemeClr val="accent4">
                  <a:lumMod val="40000"/>
                  <a:lumOff val="60000"/>
                </a:schemeClr>
              </a:solidFill>
            </p:grpSpPr>
            <p:sp>
              <p:nvSpPr>
                <p:cNvPr id="20" name="Rectangle 19"/>
                <p:cNvSpPr/>
                <p:nvPr/>
              </p:nvSpPr>
              <p:spPr bwMode="gray">
                <a:xfrm>
                  <a:off x="762310" y="2616047"/>
                  <a:ext cx="738440" cy="357445"/>
                </a:xfrm>
                <a:prstGeom prst="rect">
                  <a:avLst/>
                </a:prstGeom>
                <a:solidFill>
                  <a:schemeClr val="accent4">
                    <a:lumMod val="60000"/>
                    <a:lumOff val="40000"/>
                  </a:schemeClr>
                </a:solid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err="1">
                      <a:ea typeface="Arial Unicode MS" pitchFamily="34" charset="-128"/>
                      <a:cs typeface="Arial Unicode MS" pitchFamily="34" charset="-128"/>
                    </a:rPr>
                    <a:t>recommen-dations</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1" name="Rectangle 20"/>
                <p:cNvSpPr/>
                <p:nvPr/>
              </p:nvSpPr>
              <p:spPr bwMode="gray">
                <a:xfrm>
                  <a:off x="652236" y="2653916"/>
                  <a:ext cx="169334" cy="110067"/>
                </a:xfrm>
                <a:prstGeom prst="rect">
                  <a:avLst/>
                </a:prstGeom>
                <a:solidFill>
                  <a:schemeClr val="accent4">
                    <a:lumMod val="60000"/>
                    <a:lumOff val="4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2" name="Rectangle 21"/>
                <p:cNvSpPr/>
                <p:nvPr/>
              </p:nvSpPr>
              <p:spPr bwMode="gray">
                <a:xfrm>
                  <a:off x="652236" y="2806316"/>
                  <a:ext cx="169334" cy="110067"/>
                </a:xfrm>
                <a:prstGeom prst="rect">
                  <a:avLst/>
                </a:prstGeom>
                <a:solidFill>
                  <a:schemeClr val="accent4">
                    <a:lumMod val="60000"/>
                    <a:lumOff val="4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grpSp>
          <p:nvGrpSpPr>
            <p:cNvPr id="39" name="Group 38"/>
            <p:cNvGrpSpPr/>
            <p:nvPr/>
          </p:nvGrpSpPr>
          <p:grpSpPr>
            <a:xfrm>
              <a:off x="2342097" y="3822205"/>
              <a:ext cx="1767179" cy="1072342"/>
              <a:chOff x="4694103" y="2291624"/>
              <a:chExt cx="1809707" cy="1072342"/>
            </a:xfrm>
          </p:grpSpPr>
          <p:grpSp>
            <p:nvGrpSpPr>
              <p:cNvPr id="23" name="Group 22"/>
              <p:cNvGrpSpPr/>
              <p:nvPr/>
            </p:nvGrpSpPr>
            <p:grpSpPr>
              <a:xfrm>
                <a:off x="4694103" y="2291624"/>
                <a:ext cx="1809707" cy="1072342"/>
                <a:chOff x="3050771" y="2186247"/>
                <a:chExt cx="1828800" cy="1072342"/>
              </a:xfrm>
              <a:solidFill>
                <a:schemeClr val="accent3">
                  <a:lumMod val="20000"/>
                  <a:lumOff val="80000"/>
                </a:schemeClr>
              </a:solidFill>
            </p:grpSpPr>
            <p:sp>
              <p:nvSpPr>
                <p:cNvPr id="24" name="Flowchart: Card 23"/>
                <p:cNvSpPr/>
                <p:nvPr/>
              </p:nvSpPr>
              <p:spPr bwMode="gray">
                <a:xfrm>
                  <a:off x="3050771" y="2186247"/>
                  <a:ext cx="1828800" cy="1072342"/>
                </a:xfrm>
                <a:prstGeom prst="flowChartPunchedCard">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5" name="TextBox 24"/>
                <p:cNvSpPr txBox="1"/>
                <p:nvPr/>
              </p:nvSpPr>
              <p:spPr>
                <a:xfrm>
                  <a:off x="3429001" y="2186247"/>
                  <a:ext cx="1450570" cy="169277"/>
                </a:xfrm>
                <a:prstGeom prst="rect">
                  <a:avLst/>
                </a:prstGeom>
                <a:grpFill/>
                <a:ln>
                  <a:solidFill>
                    <a:schemeClr val="tx1"/>
                  </a:solidFill>
                </a:ln>
              </p:spPr>
              <p:txBody>
                <a:bodyPr wrap="square" lIns="36000" tIns="0" rIns="0" bIns="0" rtlCol="0">
                  <a:spAutoFit/>
                </a:bodyPr>
                <a:lstStyle/>
                <a:p>
                  <a:pPr fontAlgn="base">
                    <a:spcBef>
                      <a:spcPts val="600"/>
                    </a:spcBef>
                    <a:spcAft>
                      <a:spcPct val="0"/>
                    </a:spcAft>
                    <a:buClr>
                      <a:srgbClr val="F0AB00"/>
                    </a:buClr>
                    <a:buSzPct val="80000"/>
                  </a:pPr>
                  <a:r>
                    <a:rPr lang="en-US" sz="1100" kern="0" dirty="0">
                      <a:ea typeface="Arial Unicode MS" pitchFamily="34" charset="-128"/>
                      <a:cs typeface="Arial Unicode MS" pitchFamily="34" charset="-128"/>
                    </a:rPr>
                    <a:t>Product presentation</a:t>
                  </a:r>
                </a:p>
              </p:txBody>
            </p:sp>
          </p:grpSp>
          <p:grpSp>
            <p:nvGrpSpPr>
              <p:cNvPr id="26" name="Group 25"/>
              <p:cNvGrpSpPr/>
              <p:nvPr/>
            </p:nvGrpSpPr>
            <p:grpSpPr>
              <a:xfrm>
                <a:off x="4780764" y="2530226"/>
                <a:ext cx="716589" cy="357445"/>
                <a:chOff x="652236" y="2601886"/>
                <a:chExt cx="716589" cy="357445"/>
              </a:xfrm>
              <a:solidFill>
                <a:schemeClr val="accent3">
                  <a:lumMod val="40000"/>
                  <a:lumOff val="60000"/>
                </a:schemeClr>
              </a:solidFill>
            </p:grpSpPr>
            <p:sp>
              <p:nvSpPr>
                <p:cNvPr id="27" name="Rectangle 26"/>
                <p:cNvSpPr/>
                <p:nvPr/>
              </p:nvSpPr>
              <p:spPr bwMode="gray">
                <a:xfrm>
                  <a:off x="745376" y="2601886"/>
                  <a:ext cx="6234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product </a:t>
                  </a:r>
                  <a:br>
                    <a:rPr lang="en-US" sz="1000" kern="0" noProof="0" dirty="0">
                      <a:ea typeface="Arial Unicode MS" pitchFamily="34" charset="-128"/>
                      <a:cs typeface="Arial Unicode MS" pitchFamily="34" charset="-128"/>
                    </a:rPr>
                  </a:br>
                  <a:r>
                    <a:rPr lang="en-US" sz="1000" kern="0" noProof="0" dirty="0">
                      <a:ea typeface="Arial Unicode MS" pitchFamily="34" charset="-128"/>
                      <a:cs typeface="Arial Unicode MS" pitchFamily="34" charset="-128"/>
                    </a:rPr>
                    <a:t>info</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8" name="Rectangle 27"/>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29" name="Rectangle 28"/>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30" name="Group 29"/>
              <p:cNvGrpSpPr/>
              <p:nvPr/>
            </p:nvGrpSpPr>
            <p:grpSpPr>
              <a:xfrm>
                <a:off x="5621070" y="2530226"/>
                <a:ext cx="793091" cy="357445"/>
                <a:chOff x="652236" y="2616047"/>
                <a:chExt cx="973824" cy="357445"/>
              </a:xfrm>
              <a:solidFill>
                <a:schemeClr val="accent3">
                  <a:lumMod val="40000"/>
                  <a:lumOff val="60000"/>
                </a:schemeClr>
              </a:solidFill>
            </p:grpSpPr>
            <p:sp>
              <p:nvSpPr>
                <p:cNvPr id="31" name="Rectangle 30"/>
                <p:cNvSpPr/>
                <p:nvPr/>
              </p:nvSpPr>
              <p:spPr bwMode="gray">
                <a:xfrm>
                  <a:off x="762311" y="2616047"/>
                  <a:ext cx="8637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media</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2" name="Rectangle 31"/>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3" name="Rectangle 32"/>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35" name="Group 34"/>
              <p:cNvGrpSpPr/>
              <p:nvPr/>
            </p:nvGrpSpPr>
            <p:grpSpPr>
              <a:xfrm>
                <a:off x="4780764" y="2939701"/>
                <a:ext cx="929951" cy="357445"/>
                <a:chOff x="652236" y="2601886"/>
                <a:chExt cx="716589" cy="357445"/>
              </a:xfrm>
              <a:solidFill>
                <a:schemeClr val="accent3">
                  <a:lumMod val="40000"/>
                  <a:lumOff val="60000"/>
                </a:schemeClr>
              </a:solidFill>
            </p:grpSpPr>
            <p:sp>
              <p:nvSpPr>
                <p:cNvPr id="36" name="Rectangle 35"/>
                <p:cNvSpPr/>
                <p:nvPr/>
              </p:nvSpPr>
              <p:spPr bwMode="gray">
                <a:xfrm>
                  <a:off x="745376" y="2601886"/>
                  <a:ext cx="6234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pricing &amp; </a:t>
                  </a:r>
                  <a:br>
                    <a:rPr lang="en-US" sz="1000" kern="0" noProof="0" dirty="0">
                      <a:ea typeface="Arial Unicode MS" pitchFamily="34" charset="-128"/>
                      <a:cs typeface="Arial Unicode MS" pitchFamily="34" charset="-128"/>
                    </a:rPr>
                  </a:br>
                  <a:r>
                    <a:rPr lang="en-US" sz="1000" kern="0" noProof="0" dirty="0">
                      <a:ea typeface="Arial Unicode MS" pitchFamily="34" charset="-128"/>
                      <a:cs typeface="Arial Unicode MS" pitchFamily="34" charset="-128"/>
                    </a:rPr>
                    <a:t>discounts</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7" name="Rectangle 36"/>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8" name="Rectangle 37"/>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grpSp>
          <p:nvGrpSpPr>
            <p:cNvPr id="60" name="Group 59"/>
            <p:cNvGrpSpPr/>
            <p:nvPr/>
          </p:nvGrpSpPr>
          <p:grpSpPr>
            <a:xfrm>
              <a:off x="4259060" y="3822205"/>
              <a:ext cx="1809707" cy="1072342"/>
              <a:chOff x="2677118" y="3673667"/>
              <a:chExt cx="1809707" cy="1072342"/>
            </a:xfrm>
            <a:solidFill>
              <a:schemeClr val="accent6">
                <a:lumMod val="40000"/>
                <a:lumOff val="60000"/>
              </a:schemeClr>
            </a:solidFill>
          </p:grpSpPr>
          <p:grpSp>
            <p:nvGrpSpPr>
              <p:cNvPr id="42" name="Group 41"/>
              <p:cNvGrpSpPr/>
              <p:nvPr/>
            </p:nvGrpSpPr>
            <p:grpSpPr>
              <a:xfrm>
                <a:off x="2677118" y="3673667"/>
                <a:ext cx="1809707" cy="1072342"/>
                <a:chOff x="3050771" y="2186247"/>
                <a:chExt cx="1828800" cy="1072342"/>
              </a:xfrm>
              <a:grpFill/>
            </p:grpSpPr>
            <p:sp>
              <p:nvSpPr>
                <p:cNvPr id="55" name="Flowchart: Card 54"/>
                <p:cNvSpPr/>
                <p:nvPr/>
              </p:nvSpPr>
              <p:spPr bwMode="gray">
                <a:xfrm>
                  <a:off x="3050771" y="2186247"/>
                  <a:ext cx="1828800" cy="1072342"/>
                </a:xfrm>
                <a:prstGeom prst="flowChartPunchedCard">
                  <a:avLst/>
                </a:prstGeom>
                <a:solidFill>
                  <a:schemeClr val="accent6">
                    <a:lumMod val="20000"/>
                    <a:lumOff val="8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6" name="TextBox 55"/>
                <p:cNvSpPr txBox="1"/>
                <p:nvPr/>
              </p:nvSpPr>
              <p:spPr>
                <a:xfrm>
                  <a:off x="3429001" y="2186247"/>
                  <a:ext cx="1450570" cy="169277"/>
                </a:xfrm>
                <a:prstGeom prst="rect">
                  <a:avLst/>
                </a:prstGeom>
                <a:grpFill/>
                <a:ln>
                  <a:solidFill>
                    <a:schemeClr val="tx1"/>
                  </a:solidFill>
                </a:ln>
              </p:spPr>
              <p:txBody>
                <a:bodyPr wrap="square" lIns="36000" tIns="0" rIns="0" bIns="0" rtlCol="0">
                  <a:spAutoFit/>
                </a:bodyPr>
                <a:lstStyle/>
                <a:p>
                  <a:pPr fontAlgn="base">
                    <a:spcBef>
                      <a:spcPts val="600"/>
                    </a:spcBef>
                    <a:spcAft>
                      <a:spcPct val="0"/>
                    </a:spcAft>
                    <a:buClr>
                      <a:srgbClr val="F0AB00"/>
                    </a:buClr>
                    <a:buSzPct val="80000"/>
                  </a:pPr>
                  <a:r>
                    <a:rPr lang="en-US" sz="1100" kern="0" dirty="0">
                      <a:ea typeface="Arial Unicode MS" pitchFamily="34" charset="-128"/>
                      <a:cs typeface="Arial Unicode MS" pitchFamily="34" charset="-128"/>
                    </a:rPr>
                    <a:t>Checkout</a:t>
                  </a:r>
                </a:p>
              </p:txBody>
            </p:sp>
          </p:grpSp>
          <p:grpSp>
            <p:nvGrpSpPr>
              <p:cNvPr id="43" name="Group 42"/>
              <p:cNvGrpSpPr/>
              <p:nvPr/>
            </p:nvGrpSpPr>
            <p:grpSpPr>
              <a:xfrm>
                <a:off x="2763779" y="3912269"/>
                <a:ext cx="716589" cy="357445"/>
                <a:chOff x="652236" y="2601886"/>
                <a:chExt cx="716589" cy="357445"/>
              </a:xfrm>
              <a:grpFill/>
            </p:grpSpPr>
            <p:sp>
              <p:nvSpPr>
                <p:cNvPr id="52" name="Rectangle 51"/>
                <p:cNvSpPr/>
                <p:nvPr/>
              </p:nvSpPr>
              <p:spPr bwMode="gray">
                <a:xfrm>
                  <a:off x="745376" y="2601886"/>
                  <a:ext cx="6234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Cart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3" name="Rectangle 52"/>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4" name="Rectangle 53"/>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44" name="Group 43"/>
              <p:cNvGrpSpPr/>
              <p:nvPr/>
            </p:nvGrpSpPr>
            <p:grpSpPr>
              <a:xfrm>
                <a:off x="3676509" y="3912269"/>
                <a:ext cx="700090" cy="357445"/>
                <a:chOff x="741164" y="2616047"/>
                <a:chExt cx="859630" cy="357445"/>
              </a:xfrm>
              <a:grpFill/>
            </p:grpSpPr>
            <p:sp>
              <p:nvSpPr>
                <p:cNvPr id="49" name="Rectangle 48"/>
                <p:cNvSpPr/>
                <p:nvPr/>
              </p:nvSpPr>
              <p:spPr bwMode="gray">
                <a:xfrm>
                  <a:off x="862354" y="2616047"/>
                  <a:ext cx="738440"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err="1">
                      <a:ea typeface="Arial Unicode MS" pitchFamily="34" charset="-128"/>
                      <a:cs typeface="Arial Unicode MS" pitchFamily="34" charset="-128"/>
                    </a:rPr>
                    <a:t>wishlist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0" name="Rectangle 49"/>
                <p:cNvSpPr/>
                <p:nvPr/>
              </p:nvSpPr>
              <p:spPr bwMode="gray">
                <a:xfrm>
                  <a:off x="741164"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1" name="Rectangle 50"/>
                <p:cNvSpPr/>
                <p:nvPr/>
              </p:nvSpPr>
              <p:spPr bwMode="gray">
                <a:xfrm>
                  <a:off x="741164"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45" name="Group 44"/>
              <p:cNvGrpSpPr/>
              <p:nvPr/>
            </p:nvGrpSpPr>
            <p:grpSpPr>
              <a:xfrm>
                <a:off x="2763779" y="4321744"/>
                <a:ext cx="840308" cy="357445"/>
                <a:chOff x="652236" y="2601886"/>
                <a:chExt cx="647513" cy="357445"/>
              </a:xfrm>
              <a:grpFill/>
            </p:grpSpPr>
            <p:sp>
              <p:nvSpPr>
                <p:cNvPr id="46" name="Rectangle 45"/>
                <p:cNvSpPr/>
                <p:nvPr/>
              </p:nvSpPr>
              <p:spPr bwMode="gray">
                <a:xfrm>
                  <a:off x="745377" y="2601886"/>
                  <a:ext cx="554372"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order creation</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7" name="Rectangle 46"/>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8" name="Rectangle 47"/>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57" name="Rectangle 56"/>
              <p:cNvSpPr/>
              <p:nvPr/>
            </p:nvSpPr>
            <p:spPr bwMode="gray">
              <a:xfrm>
                <a:off x="3773700" y="4318161"/>
                <a:ext cx="601392"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payment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8" name="Rectangle 57"/>
              <p:cNvSpPr/>
              <p:nvPr/>
            </p:nvSpPr>
            <p:spPr bwMode="gray">
              <a:xfrm>
                <a:off x="3675002" y="4356030"/>
                <a:ext cx="137907"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59" name="Rectangle 58"/>
              <p:cNvSpPr/>
              <p:nvPr/>
            </p:nvSpPr>
            <p:spPr bwMode="gray">
              <a:xfrm>
                <a:off x="3675002" y="4508430"/>
                <a:ext cx="137907"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61" name="Group 60"/>
            <p:cNvGrpSpPr/>
            <p:nvPr/>
          </p:nvGrpSpPr>
          <p:grpSpPr>
            <a:xfrm>
              <a:off x="6260495" y="3822205"/>
              <a:ext cx="1809707" cy="1072342"/>
              <a:chOff x="4694103" y="2291624"/>
              <a:chExt cx="1809707" cy="1072342"/>
            </a:xfrm>
            <a:solidFill>
              <a:schemeClr val="accent1">
                <a:lumMod val="60000"/>
                <a:lumOff val="40000"/>
              </a:schemeClr>
            </a:solidFill>
          </p:grpSpPr>
          <p:grpSp>
            <p:nvGrpSpPr>
              <p:cNvPr id="62" name="Group 61"/>
              <p:cNvGrpSpPr/>
              <p:nvPr/>
            </p:nvGrpSpPr>
            <p:grpSpPr>
              <a:xfrm>
                <a:off x="4694103" y="2291624"/>
                <a:ext cx="1809707" cy="1072342"/>
                <a:chOff x="3050771" y="2186247"/>
                <a:chExt cx="1828800" cy="1072342"/>
              </a:xfrm>
              <a:grpFill/>
            </p:grpSpPr>
            <p:sp>
              <p:nvSpPr>
                <p:cNvPr id="75" name="Flowchart: Card 74"/>
                <p:cNvSpPr/>
                <p:nvPr/>
              </p:nvSpPr>
              <p:spPr bwMode="gray">
                <a:xfrm>
                  <a:off x="3050771" y="2186247"/>
                  <a:ext cx="1828800" cy="1072342"/>
                </a:xfrm>
                <a:prstGeom prst="flowChartPunchedCard">
                  <a:avLst/>
                </a:prstGeom>
                <a:solidFill>
                  <a:schemeClr val="accent1">
                    <a:lumMod val="20000"/>
                    <a:lumOff val="80000"/>
                  </a:schemeClr>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6" name="TextBox 75"/>
                <p:cNvSpPr txBox="1"/>
                <p:nvPr/>
              </p:nvSpPr>
              <p:spPr>
                <a:xfrm>
                  <a:off x="3429001" y="2186247"/>
                  <a:ext cx="1450570" cy="169277"/>
                </a:xfrm>
                <a:prstGeom prst="rect">
                  <a:avLst/>
                </a:prstGeom>
                <a:grpFill/>
                <a:ln>
                  <a:solidFill>
                    <a:schemeClr val="tx1"/>
                  </a:solidFill>
                </a:ln>
              </p:spPr>
              <p:txBody>
                <a:bodyPr wrap="square" lIns="36000" tIns="0" rIns="0" bIns="0" rtlCol="0">
                  <a:spAutoFit/>
                </a:bodyPr>
                <a:lstStyle/>
                <a:p>
                  <a:pPr fontAlgn="base">
                    <a:spcBef>
                      <a:spcPts val="600"/>
                    </a:spcBef>
                    <a:spcAft>
                      <a:spcPct val="0"/>
                    </a:spcAft>
                    <a:buClr>
                      <a:srgbClr val="F0AB00"/>
                    </a:buClr>
                    <a:buSzPct val="80000"/>
                  </a:pPr>
                  <a:r>
                    <a:rPr lang="en-US" sz="1100" kern="0" dirty="0">
                      <a:ea typeface="Arial Unicode MS" pitchFamily="34" charset="-128"/>
                      <a:cs typeface="Arial Unicode MS" pitchFamily="34" charset="-128"/>
                    </a:rPr>
                    <a:t>Fulfillment</a:t>
                  </a:r>
                </a:p>
              </p:txBody>
            </p:sp>
          </p:grpSp>
          <p:grpSp>
            <p:nvGrpSpPr>
              <p:cNvPr id="63" name="Group 62"/>
              <p:cNvGrpSpPr/>
              <p:nvPr/>
            </p:nvGrpSpPr>
            <p:grpSpPr>
              <a:xfrm>
                <a:off x="4780764" y="2530226"/>
                <a:ext cx="716589" cy="357445"/>
                <a:chOff x="652236" y="2601886"/>
                <a:chExt cx="716589" cy="357445"/>
              </a:xfrm>
              <a:grpFill/>
            </p:grpSpPr>
            <p:sp>
              <p:nvSpPr>
                <p:cNvPr id="72" name="Rectangle 71"/>
                <p:cNvSpPr/>
                <p:nvPr/>
              </p:nvSpPr>
              <p:spPr bwMode="gray">
                <a:xfrm>
                  <a:off x="745376" y="2601886"/>
                  <a:ext cx="6234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order</a:t>
                  </a:r>
                  <a:br>
                    <a:rPr lang="en-US" sz="1000" kern="0" noProof="0" dirty="0">
                      <a:ea typeface="Arial Unicode MS" pitchFamily="34" charset="-128"/>
                      <a:cs typeface="Arial Unicode MS" pitchFamily="34" charset="-128"/>
                    </a:rPr>
                  </a:br>
                  <a:r>
                    <a:rPr lang="en-US" sz="1000" kern="0" noProof="0" dirty="0">
                      <a:ea typeface="Arial Unicode MS" pitchFamily="34" charset="-128"/>
                      <a:cs typeface="Arial Unicode MS" pitchFamily="34" charset="-128"/>
                    </a:rPr>
                    <a:t>mgt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3" name="Rectangle 72"/>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4" name="Rectangle 73"/>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64" name="Group 63"/>
              <p:cNvGrpSpPr/>
              <p:nvPr/>
            </p:nvGrpSpPr>
            <p:grpSpPr>
              <a:xfrm>
                <a:off x="5621070" y="2530226"/>
                <a:ext cx="691037" cy="357445"/>
                <a:chOff x="652236" y="2616047"/>
                <a:chExt cx="848514" cy="357445"/>
              </a:xfrm>
              <a:grpFill/>
            </p:grpSpPr>
            <p:sp>
              <p:nvSpPr>
                <p:cNvPr id="69" name="Rectangle 68"/>
                <p:cNvSpPr/>
                <p:nvPr/>
              </p:nvSpPr>
              <p:spPr bwMode="gray">
                <a:xfrm>
                  <a:off x="762310" y="2616047"/>
                  <a:ext cx="738440"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stock</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0" name="Rectangle 69"/>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71" name="Rectangle 70"/>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nvGrpSpPr>
              <p:cNvPr id="65" name="Group 64"/>
              <p:cNvGrpSpPr/>
              <p:nvPr/>
            </p:nvGrpSpPr>
            <p:grpSpPr>
              <a:xfrm>
                <a:off x="4780764" y="2939701"/>
                <a:ext cx="929951" cy="357445"/>
                <a:chOff x="652236" y="2601886"/>
                <a:chExt cx="716589" cy="357445"/>
              </a:xfrm>
              <a:grpFill/>
            </p:grpSpPr>
            <p:sp>
              <p:nvSpPr>
                <p:cNvPr id="66" name="Rectangle 65"/>
                <p:cNvSpPr/>
                <p:nvPr/>
              </p:nvSpPr>
              <p:spPr bwMode="gray">
                <a:xfrm>
                  <a:off x="745376" y="2601886"/>
                  <a:ext cx="623449" cy="357445"/>
                </a:xfrm>
                <a:prstGeom prst="rect">
                  <a:avLst/>
                </a:prstGeom>
                <a:grp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noProof="0" dirty="0">
                      <a:ea typeface="Arial Unicode MS" pitchFamily="34" charset="-128"/>
                      <a:cs typeface="Arial Unicode MS" pitchFamily="34" charset="-128"/>
                    </a:rPr>
                    <a:t>invoicing</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67" name="Rectangle 66"/>
                <p:cNvSpPr/>
                <p:nvPr/>
              </p:nvSpPr>
              <p:spPr bwMode="gray">
                <a:xfrm>
                  <a:off x="652236" y="26539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68" name="Rectangle 67"/>
                <p:cNvSpPr/>
                <p:nvPr/>
              </p:nvSpPr>
              <p:spPr bwMode="gray">
                <a:xfrm>
                  <a:off x="652236" y="2806316"/>
                  <a:ext cx="169334" cy="110067"/>
                </a:xfrm>
                <a:prstGeom prst="rect">
                  <a:avLst/>
                </a:prstGeom>
                <a:grp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grpSp>
        <p:sp>
          <p:nvSpPr>
            <p:cNvPr id="78" name="Flowchart: Magnetic Disk 77"/>
            <p:cNvSpPr/>
            <p:nvPr/>
          </p:nvSpPr>
          <p:spPr bwMode="gray">
            <a:xfrm>
              <a:off x="1015643" y="5001742"/>
              <a:ext cx="249346" cy="354538"/>
            </a:xfrm>
            <a:prstGeom prst="flowChartMagneticDisk">
              <a:avLst/>
            </a:prstGeom>
            <a:ln>
              <a:headEnd/>
              <a:tailEnd/>
            </a:ln>
          </p:spPr>
          <p:style>
            <a:lnRef idx="2">
              <a:schemeClr val="accent4">
                <a:shade val="50000"/>
              </a:schemeClr>
            </a:lnRef>
            <a:fillRef idx="1">
              <a:schemeClr val="accent4"/>
            </a:fillRef>
            <a:effectRef idx="0">
              <a:schemeClr val="accent4"/>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79" name="Flowchart: Magnetic Disk 78"/>
            <p:cNvSpPr/>
            <p:nvPr/>
          </p:nvSpPr>
          <p:spPr bwMode="gray">
            <a:xfrm>
              <a:off x="2777780" y="5001741"/>
              <a:ext cx="246078" cy="354539"/>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80" name="Flowchart: Magnetic Disk 79"/>
            <p:cNvSpPr/>
            <p:nvPr/>
          </p:nvSpPr>
          <p:spPr bwMode="gray">
            <a:xfrm>
              <a:off x="4544250" y="4998607"/>
              <a:ext cx="242565" cy="302281"/>
            </a:xfrm>
            <a:prstGeom prst="flowChartMagneticDisk">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81" name="Flowchart: Magnetic Disk 80"/>
            <p:cNvSpPr/>
            <p:nvPr/>
          </p:nvSpPr>
          <p:spPr bwMode="gray">
            <a:xfrm>
              <a:off x="6496439" y="5012873"/>
              <a:ext cx="221001" cy="354539"/>
            </a:xfrm>
            <a:prstGeom prst="flowChartMagneticDisk">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grpSp>
          <p:nvGrpSpPr>
            <p:cNvPr id="83" name="Group 82"/>
            <p:cNvGrpSpPr/>
            <p:nvPr/>
          </p:nvGrpSpPr>
          <p:grpSpPr>
            <a:xfrm>
              <a:off x="2055184" y="3002009"/>
              <a:ext cx="652399" cy="357445"/>
              <a:chOff x="2139687" y="2915255"/>
              <a:chExt cx="652399" cy="357445"/>
            </a:xfrm>
          </p:grpSpPr>
          <p:sp>
            <p:nvSpPr>
              <p:cNvPr id="6" name="Rectangle 5"/>
              <p:cNvSpPr/>
              <p:nvPr/>
            </p:nvSpPr>
            <p:spPr bwMode="gray">
              <a:xfrm>
                <a:off x="2279469" y="2915255"/>
                <a:ext cx="512617" cy="357445"/>
              </a:xfrm>
              <a:prstGeom prst="rect">
                <a:avLst/>
              </a:prstGeom>
              <a:solidFill>
                <a:schemeClr val="accent1"/>
              </a:solidFill>
              <a:ln w="6350" algn="ctr">
                <a:solidFill>
                  <a:schemeClr val="tx1"/>
                </a:solidFill>
                <a:miter lim="800000"/>
                <a:headEnd/>
                <a:tailEnd/>
              </a:ln>
            </p:spPr>
            <p:txBody>
              <a:bodyPr lIns="36000" tIns="36000" rIns="36000" bIns="36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000" kern="0" dirty="0">
                    <a:ea typeface="Arial Unicode MS" pitchFamily="34" charset="-128"/>
                    <a:cs typeface="Arial Unicode MS" pitchFamily="34" charset="-128"/>
                  </a:rPr>
                  <a:t>static content</a:t>
                </a:r>
                <a:endParaRPr kumimoji="0" lang="en-US" sz="1000"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34" name="Rectangle 33"/>
              <p:cNvSpPr/>
              <p:nvPr/>
            </p:nvSpPr>
            <p:spPr bwMode="gray">
              <a:xfrm>
                <a:off x="2139687" y="3103371"/>
                <a:ext cx="169334" cy="110067"/>
              </a:xfrm>
              <a:prstGeom prst="rect">
                <a:avLst/>
              </a:prstGeom>
              <a:solidFill>
                <a:schemeClr val="accent1"/>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82" name="Rectangle 81"/>
              <p:cNvSpPr/>
              <p:nvPr/>
            </p:nvSpPr>
            <p:spPr bwMode="gray">
              <a:xfrm>
                <a:off x="2139687" y="2955664"/>
                <a:ext cx="169334" cy="110067"/>
              </a:xfrm>
              <a:prstGeom prst="rect">
                <a:avLst/>
              </a:prstGeom>
              <a:solidFill>
                <a:schemeClr val="accent1"/>
              </a:solidFill>
              <a:ln w="635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b="0" i="0" u="none" strike="noStrike" kern="0" cap="none" spc="0" normalizeH="0" baseline="0" noProof="0" dirty="0">
                  <a:ln>
                    <a:noFill/>
                  </a:ln>
                  <a:effectLst/>
                  <a:uLnTx/>
                  <a:uFillTx/>
                  <a:ea typeface="Arial Unicode MS" pitchFamily="34" charset="-128"/>
                  <a:cs typeface="Arial Unicode MS" pitchFamily="34" charset="-128"/>
                </a:endParaRPr>
              </a:p>
            </p:txBody>
          </p:sp>
        </p:grpSp>
        <p:sp>
          <p:nvSpPr>
            <p:cNvPr id="84" name="Rectangle: Rounded Corners 83"/>
            <p:cNvSpPr/>
            <p:nvPr/>
          </p:nvSpPr>
          <p:spPr bwMode="gray">
            <a:xfrm>
              <a:off x="1434322" y="2098944"/>
              <a:ext cx="2036441" cy="316872"/>
            </a:xfrm>
            <a:prstGeom prst="roundRect">
              <a:avLst/>
            </a:prstGeom>
            <a:ln>
              <a:headEnd/>
              <a:tailEnd/>
            </a:ln>
          </p:spPr>
          <p:style>
            <a:lnRef idx="1">
              <a:schemeClr val="accent2"/>
            </a:lnRef>
            <a:fillRef idx="2">
              <a:schemeClr val="accent2"/>
            </a:fillRef>
            <a:effectRef idx="1">
              <a:schemeClr val="accent2"/>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400" b="0" i="0" u="none" strike="noStrike" kern="0" cap="none" spc="0" normalizeH="0" baseline="0" noProof="0" dirty="0">
                  <a:ln>
                    <a:noFill/>
                  </a:ln>
                  <a:effectLst/>
                  <a:uLnTx/>
                  <a:uFillTx/>
                  <a:ea typeface="Arial Unicode MS" pitchFamily="34" charset="-128"/>
                  <a:cs typeface="Arial Unicode MS" pitchFamily="34" charset="-128"/>
                </a:rPr>
                <a:t>Router</a:t>
              </a:r>
            </a:p>
          </p:txBody>
        </p:sp>
        <p:cxnSp>
          <p:nvCxnSpPr>
            <p:cNvPr id="86" name="Straight Connector 85"/>
            <p:cNvCxnSpPr>
              <a:stCxn id="5" idx="0"/>
              <a:endCxn id="84" idx="2"/>
            </p:cNvCxnSpPr>
            <p:nvPr/>
          </p:nvCxnSpPr>
          <p:spPr>
            <a:xfrm flipV="1">
              <a:off x="1571404" y="2415816"/>
              <a:ext cx="881139" cy="51137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a:stCxn id="5" idx="1"/>
              <a:endCxn id="7" idx="3"/>
            </p:cNvCxnSpPr>
            <p:nvPr/>
          </p:nvCxnSpPr>
          <p:spPr>
            <a:xfrm flipH="1">
              <a:off x="1063475" y="3180732"/>
              <a:ext cx="183255"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a:stCxn id="6" idx="0"/>
              <a:endCxn id="84" idx="2"/>
            </p:cNvCxnSpPr>
            <p:nvPr/>
          </p:nvCxnSpPr>
          <p:spPr>
            <a:xfrm flipV="1">
              <a:off x="2451275" y="2415816"/>
              <a:ext cx="1268" cy="586193"/>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84" idx="2"/>
              <a:endCxn id="16" idx="0"/>
            </p:cNvCxnSpPr>
            <p:nvPr/>
          </p:nvCxnSpPr>
          <p:spPr>
            <a:xfrm flipH="1">
              <a:off x="1312321" y="2415816"/>
              <a:ext cx="1140222" cy="163714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stCxn id="84" idx="2"/>
              <a:endCxn id="72" idx="0"/>
            </p:cNvCxnSpPr>
            <p:nvPr/>
          </p:nvCxnSpPr>
          <p:spPr>
            <a:xfrm>
              <a:off x="2452543" y="2415816"/>
              <a:ext cx="4299478" cy="1644991"/>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3716780" y="3018830"/>
              <a:ext cx="230832" cy="27699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a:t>
              </a:r>
            </a:p>
          </p:txBody>
        </p:sp>
        <p:sp>
          <p:nvSpPr>
            <p:cNvPr id="100" name="Rectangle 99"/>
            <p:cNvSpPr/>
            <p:nvPr/>
          </p:nvSpPr>
          <p:spPr bwMode="gray">
            <a:xfrm>
              <a:off x="5296872" y="1972055"/>
              <a:ext cx="2772394" cy="1099495"/>
            </a:xfrm>
            <a:prstGeom prst="rect">
              <a:avLst/>
            </a:prstGeom>
            <a:noFill/>
            <a:ln w="6350" algn="ctr">
              <a:solidFill>
                <a:schemeClr val="bg1">
                  <a:lumMod val="65000"/>
                </a:schemeClr>
              </a:solidFill>
              <a:miter lim="800000"/>
              <a:headEnd/>
              <a:tailEnd/>
            </a:ln>
          </p:spPr>
          <p:txBody>
            <a:bodyPr lIns="90000" tIns="72000" rIns="90000" bIns="72000" rtlCol="0" anchor="t"/>
            <a:lstStyle/>
            <a:p>
              <a:pPr marR="0" defTabSz="914400" eaLnBrk="1" fontAlgn="base" latinLnBrk="0" hangingPunct="1">
                <a:lnSpc>
                  <a:spcPct val="100000"/>
                </a:lnSpc>
                <a:spcBef>
                  <a:spcPts val="300"/>
                </a:spcBef>
                <a:spcAft>
                  <a:spcPct val="0"/>
                </a:spcAft>
                <a:buClr>
                  <a:srgbClr val="F0AB00"/>
                </a:buClr>
                <a:buSzPct val="80000"/>
                <a:tabLst/>
              </a:pPr>
              <a:r>
                <a:rPr kumimoji="0" lang="en-US" sz="1100" b="0" i="0" u="none" strike="noStrike" kern="0" cap="none" spc="0" normalizeH="0" baseline="0" noProof="0" dirty="0">
                  <a:ln>
                    <a:noFill/>
                  </a:ln>
                  <a:effectLst/>
                  <a:uLnTx/>
                  <a:uFillTx/>
                  <a:ea typeface="Arial Unicode MS" pitchFamily="34" charset="-128"/>
                  <a:cs typeface="Arial Unicode MS" pitchFamily="34" charset="-128"/>
                </a:rPr>
                <a:t>All services</a:t>
              </a:r>
            </a:p>
            <a:p>
              <a:pPr marL="90488" indent="-90488" fontAlgn="base">
                <a:spcBef>
                  <a:spcPts val="300"/>
                </a:spcBef>
                <a:spcAft>
                  <a:spcPct val="0"/>
                </a:spcAft>
                <a:buClr>
                  <a:srgbClr val="F0AB00"/>
                </a:buClr>
                <a:buSzPct val="80000"/>
                <a:buFont typeface="Wingdings" panose="05000000000000000000" pitchFamily="2" charset="2"/>
                <a:buChar char="§"/>
              </a:pPr>
              <a:r>
                <a:rPr lang="en-US" sz="1100" kern="0" dirty="0">
                  <a:ea typeface="Arial Unicode MS" pitchFamily="34" charset="-128"/>
                  <a:cs typeface="Arial Unicode MS" pitchFamily="34" charset="-128"/>
                </a:rPr>
                <a:t>scale independently and automatically </a:t>
              </a:r>
            </a:p>
            <a:p>
              <a:pPr marL="90488" indent="-90488" fontAlgn="base">
                <a:spcBef>
                  <a:spcPts val="300"/>
                </a:spcBef>
                <a:spcAft>
                  <a:spcPct val="0"/>
                </a:spcAft>
                <a:buClr>
                  <a:srgbClr val="F0AB00"/>
                </a:buClr>
                <a:buSzPct val="80000"/>
                <a:buFont typeface="Wingdings" panose="05000000000000000000" pitchFamily="2" charset="2"/>
                <a:buChar char="§"/>
              </a:pPr>
              <a:r>
                <a:rPr lang="en-US" sz="1100" kern="0" dirty="0">
                  <a:ea typeface="Arial Unicode MS" pitchFamily="34" charset="-128"/>
                  <a:cs typeface="Arial Unicode MS" pitchFamily="34" charset="-128"/>
                </a:rPr>
                <a:t>use custom tools and separate DB</a:t>
              </a:r>
              <a:endParaRPr kumimoji="0" lang="en-US" sz="1100" b="0" i="0" u="none" strike="noStrike" kern="0" cap="none" spc="0" normalizeH="0" baseline="0" noProof="0" dirty="0">
                <a:ln>
                  <a:noFill/>
                </a:ln>
                <a:effectLst/>
                <a:uLnTx/>
                <a:uFillTx/>
                <a:ea typeface="Arial Unicode MS" pitchFamily="34" charset="-128"/>
                <a:cs typeface="Arial Unicode MS" pitchFamily="34" charset="-128"/>
              </a:endParaRPr>
            </a:p>
            <a:p>
              <a:pPr marL="90488" marR="0" indent="-90488" defTabSz="914400" eaLnBrk="1" fontAlgn="base" latinLnBrk="0" hangingPunct="1">
                <a:lnSpc>
                  <a:spcPct val="100000"/>
                </a:lnSpc>
                <a:spcBef>
                  <a:spcPts val="300"/>
                </a:spcBef>
                <a:spcAft>
                  <a:spcPct val="0"/>
                </a:spcAft>
                <a:buClr>
                  <a:srgbClr val="F0AB00"/>
                </a:buClr>
                <a:buSzPct val="80000"/>
                <a:buFont typeface="Wingdings" panose="05000000000000000000" pitchFamily="2" charset="2"/>
                <a:buChar char="§"/>
                <a:tabLst/>
              </a:pPr>
              <a:r>
                <a:rPr kumimoji="0" lang="en-US" sz="1100" b="0" i="0" u="none" strike="noStrike" kern="0" cap="none" spc="0" normalizeH="0" baseline="0" noProof="0" dirty="0">
                  <a:ln>
                    <a:noFill/>
                  </a:ln>
                  <a:effectLst/>
                  <a:uLnTx/>
                  <a:uFillTx/>
                  <a:ea typeface="Arial Unicode MS" pitchFamily="34" charset="-128"/>
                  <a:cs typeface="Arial Unicode MS" pitchFamily="34" charset="-128"/>
                </a:rPr>
                <a:t>offer REST</a:t>
              </a:r>
              <a:r>
                <a:rPr kumimoji="0" lang="en-US" sz="1100" b="0" i="0" u="none" strike="noStrike" kern="0" cap="none" spc="0" normalizeH="0" noProof="0" dirty="0">
                  <a:ln>
                    <a:noFill/>
                  </a:ln>
                  <a:effectLst/>
                  <a:uLnTx/>
                  <a:uFillTx/>
                  <a:ea typeface="Arial Unicode MS" pitchFamily="34" charset="-128"/>
                  <a:cs typeface="Arial Unicode MS" pitchFamily="34" charset="-128"/>
                </a:rPr>
                <a:t> and/or html output</a:t>
              </a:r>
            </a:p>
            <a:p>
              <a:pPr marL="90488" marR="0" indent="-90488" defTabSz="914400" eaLnBrk="1" fontAlgn="base" latinLnBrk="0" hangingPunct="1">
                <a:lnSpc>
                  <a:spcPct val="100000"/>
                </a:lnSpc>
                <a:spcBef>
                  <a:spcPts val="300"/>
                </a:spcBef>
                <a:spcAft>
                  <a:spcPct val="0"/>
                </a:spcAft>
                <a:buClr>
                  <a:srgbClr val="F0AB00"/>
                </a:buClr>
                <a:buSzPct val="80000"/>
                <a:buFont typeface="Wingdings" panose="05000000000000000000" pitchFamily="2" charset="2"/>
                <a:buChar char="§"/>
                <a:tabLst/>
              </a:pPr>
              <a:r>
                <a:rPr lang="en-US" sz="1100" kern="0" dirty="0">
                  <a:ea typeface="Arial Unicode MS" pitchFamily="34" charset="-128"/>
                  <a:cs typeface="Arial Unicode MS" pitchFamily="34" charset="-128"/>
                </a:rPr>
                <a:t>are deployed &amp; replicated globally</a:t>
              </a:r>
              <a:endParaRPr kumimoji="0" lang="en-US" sz="1100" b="0" i="0" u="none" strike="noStrike" kern="0" cap="none" spc="0" normalizeH="0" noProof="0" dirty="0">
                <a:ln>
                  <a:noFill/>
                </a:ln>
                <a:effectLst/>
                <a:uLnTx/>
                <a:uFillTx/>
                <a:ea typeface="Arial Unicode MS" pitchFamily="34" charset="-128"/>
                <a:cs typeface="Arial Unicode MS" pitchFamily="34" charset="-128"/>
              </a:endParaRPr>
            </a:p>
          </p:txBody>
        </p:sp>
        <p:sp>
          <p:nvSpPr>
            <p:cNvPr id="102" name="Flowchart: Magnetic Disk 101"/>
            <p:cNvSpPr/>
            <p:nvPr/>
          </p:nvSpPr>
          <p:spPr bwMode="gray">
            <a:xfrm>
              <a:off x="1557334" y="5036453"/>
              <a:ext cx="249346" cy="354538"/>
            </a:xfrm>
            <a:prstGeom prst="flowChartMagneticDisk">
              <a:avLst/>
            </a:prstGeom>
            <a:ln>
              <a:headEnd/>
              <a:tailEnd/>
            </a:ln>
          </p:spPr>
          <p:style>
            <a:lnRef idx="2">
              <a:schemeClr val="accent4">
                <a:shade val="50000"/>
              </a:schemeClr>
            </a:lnRef>
            <a:fillRef idx="1">
              <a:schemeClr val="accent4"/>
            </a:fillRef>
            <a:effectRef idx="0">
              <a:schemeClr val="accent4"/>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3" name="Flowchart: Magnetic Disk 102"/>
            <p:cNvSpPr/>
            <p:nvPr/>
          </p:nvSpPr>
          <p:spPr bwMode="gray">
            <a:xfrm>
              <a:off x="3166419" y="5112657"/>
              <a:ext cx="246078" cy="354539"/>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4" name="Flowchart: Magnetic Disk 103"/>
            <p:cNvSpPr/>
            <p:nvPr/>
          </p:nvSpPr>
          <p:spPr bwMode="gray">
            <a:xfrm>
              <a:off x="3586118" y="5033864"/>
              <a:ext cx="246078" cy="354539"/>
            </a:xfrm>
            <a:prstGeom prst="flowChartMagneticDisk">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5" name="Flowchart: Magnetic Disk 104"/>
            <p:cNvSpPr/>
            <p:nvPr/>
          </p:nvSpPr>
          <p:spPr bwMode="gray">
            <a:xfrm>
              <a:off x="4888436" y="5161108"/>
              <a:ext cx="242565" cy="302281"/>
            </a:xfrm>
            <a:prstGeom prst="flowChartMagneticDisk">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6" name="Flowchart: Magnetic Disk 105"/>
            <p:cNvSpPr/>
            <p:nvPr/>
          </p:nvSpPr>
          <p:spPr bwMode="gray">
            <a:xfrm>
              <a:off x="5273568" y="4961516"/>
              <a:ext cx="242565" cy="302281"/>
            </a:xfrm>
            <a:prstGeom prst="flowChartMagneticDisk">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7" name="Flowchart: Magnetic Disk 106"/>
            <p:cNvSpPr/>
            <p:nvPr/>
          </p:nvSpPr>
          <p:spPr bwMode="gray">
            <a:xfrm>
              <a:off x="5656338" y="5059992"/>
              <a:ext cx="242565" cy="302281"/>
            </a:xfrm>
            <a:prstGeom prst="flowChartMagneticDisk">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8" name="Flowchart: Magnetic Disk 107"/>
            <p:cNvSpPr/>
            <p:nvPr/>
          </p:nvSpPr>
          <p:spPr bwMode="gray">
            <a:xfrm>
              <a:off x="7012580" y="5089266"/>
              <a:ext cx="221001" cy="354539"/>
            </a:xfrm>
            <a:prstGeom prst="flowChartMagneticDisk">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sp>
          <p:nvSpPr>
            <p:cNvPr id="109" name="Flowchart: Magnetic Disk 108"/>
            <p:cNvSpPr/>
            <p:nvPr/>
          </p:nvSpPr>
          <p:spPr bwMode="gray">
            <a:xfrm>
              <a:off x="7544842" y="5001740"/>
              <a:ext cx="221001" cy="354539"/>
            </a:xfrm>
            <a:prstGeom prst="flowChartMagneticDisk">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36008" tIns="72017" rIns="36008" bIns="72017" rtlCol="0" anchor="ctr"/>
            <a:lstStyle/>
            <a:p>
              <a:pPr algn="ctr" defTabSz="912116" fontAlgn="base">
                <a:spcBef>
                  <a:spcPct val="50000"/>
                </a:spcBef>
                <a:spcAft>
                  <a:spcPct val="0"/>
                </a:spcAft>
                <a:buClr>
                  <a:srgbClr val="F0AB00"/>
                </a:buClr>
                <a:buSzPct val="80000"/>
              </a:pPr>
              <a:endParaRPr lang="en-US" sz="1400" kern="0" dirty="0">
                <a:solidFill>
                  <a:schemeClr val="bg1"/>
                </a:solidFill>
                <a:ea typeface="Arial Unicode MS" pitchFamily="34" charset="-128"/>
                <a:cs typeface="Arial Unicode MS" pitchFamily="34" charset="-128"/>
              </a:endParaRPr>
            </a:p>
          </p:txBody>
        </p:sp>
        <p:cxnSp>
          <p:nvCxnSpPr>
            <p:cNvPr id="110" name="Straight Connector 109"/>
            <p:cNvCxnSpPr>
              <a:stCxn id="84" idx="2"/>
            </p:cNvCxnSpPr>
            <p:nvPr/>
          </p:nvCxnSpPr>
          <p:spPr>
            <a:xfrm>
              <a:off x="2452543" y="2415816"/>
              <a:ext cx="1193795" cy="163714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7313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World Map Clip Art"/>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56" t="6176" r="792" b="10171"/>
          <a:stretch/>
        </p:blipFill>
        <p:spPr bwMode="auto">
          <a:xfrm>
            <a:off x="4522338" y="2277682"/>
            <a:ext cx="3300880" cy="3269886"/>
          </a:xfrm>
          <a:prstGeom prst="rect">
            <a:avLst/>
          </a:prstGeom>
          <a:noFill/>
          <a:extLst>
            <a:ext uri="{909E8E84-426E-40DD-AFC4-6F175D3DCCD1}">
              <a14:hiddenFill xmlns:a14="http://schemas.microsoft.com/office/drawing/2010/main">
                <a:solidFill>
                  <a:srgbClr val="FFFFFF"/>
                </a:solidFill>
              </a14:hiddenFill>
            </a:ext>
          </a:extLst>
        </p:spPr>
      </p:pic>
      <p:sp>
        <p:nvSpPr>
          <p:cNvPr id="58" name="TextBox 57"/>
          <p:cNvSpPr txBox="1"/>
          <p:nvPr/>
        </p:nvSpPr>
        <p:spPr>
          <a:xfrm>
            <a:off x="6648084" y="1878131"/>
            <a:ext cx="2155130" cy="300076"/>
          </a:xfrm>
          <a:prstGeom prst="rect">
            <a:avLst/>
          </a:prstGeom>
          <a:noFill/>
        </p:spPr>
        <p:txBody>
          <a:bodyPr wrap="square" lIns="91434" tIns="45717" rIns="91434" bIns="45717" rtlCol="0">
            <a:spAutoFit/>
          </a:bodyPr>
          <a:lstStyle/>
          <a:p>
            <a:r>
              <a:rPr lang="en-US" sz="1350" b="1" dirty="0">
                <a:solidFill>
                  <a:schemeClr val="bg1"/>
                </a:solidFill>
                <a:latin typeface="BentonSans Bold" panose="02000803000000020004" pitchFamily="2" charset="0"/>
              </a:rPr>
              <a:t>Public Cloud</a:t>
            </a:r>
          </a:p>
        </p:txBody>
      </p:sp>
      <p:sp>
        <p:nvSpPr>
          <p:cNvPr id="52" name="TextBox 51"/>
          <p:cNvSpPr txBox="1"/>
          <p:nvPr/>
        </p:nvSpPr>
        <p:spPr>
          <a:xfrm>
            <a:off x="263441" y="2638937"/>
            <a:ext cx="2926799" cy="774565"/>
          </a:xfrm>
          <a:prstGeom prst="rect">
            <a:avLst/>
          </a:prstGeom>
          <a:noFill/>
        </p:spPr>
        <p:txBody>
          <a:bodyPr wrap="square" lIns="91434" tIns="45717" rIns="91434" bIns="45717" rtlCol="0">
            <a:spAutoFit/>
          </a:bodyPr>
          <a:lstStyle/>
          <a:p>
            <a:pPr algn="ctr">
              <a:spcBef>
                <a:spcPts val="450"/>
              </a:spcBef>
            </a:pPr>
            <a:r>
              <a:rPr lang="en-US" sz="1200" b="1" dirty="0">
                <a:latin typeface="BentonSans Bold" panose="02000803000000020004" pitchFamily="2" charset="0"/>
              </a:rPr>
              <a:t>On-Premise</a:t>
            </a:r>
            <a:r>
              <a:rPr lang="en-US" sz="1200" b="1" dirty="0">
                <a:solidFill>
                  <a:schemeClr val="tx1">
                    <a:lumMod val="50000"/>
                    <a:lumOff val="50000"/>
                  </a:schemeClr>
                </a:solidFill>
                <a:latin typeface="BentonSans Bold" panose="02000803000000020004" pitchFamily="2" charset="0"/>
              </a:rPr>
              <a:t> (@customer)</a:t>
            </a:r>
          </a:p>
          <a:p>
            <a:pPr algn="ctr">
              <a:spcBef>
                <a:spcPts val="450"/>
              </a:spcBef>
            </a:pPr>
            <a:r>
              <a:rPr lang="en-US" sz="1200" b="1" dirty="0">
                <a:latin typeface="BentonSans Bold" panose="02000803000000020004" pitchFamily="2" charset="0"/>
              </a:rPr>
              <a:t>Private Cloud </a:t>
            </a:r>
            <a:r>
              <a:rPr lang="en-US" sz="1200" b="1" dirty="0">
                <a:solidFill>
                  <a:schemeClr val="tx1">
                    <a:lumMod val="50000"/>
                    <a:lumOff val="50000"/>
                  </a:schemeClr>
                </a:solidFill>
                <a:latin typeface="BentonSans Bold" panose="02000803000000020004" pitchFamily="2" charset="0"/>
              </a:rPr>
              <a:t>(@customer | SAP)</a:t>
            </a:r>
          </a:p>
          <a:p>
            <a:pPr algn="ctr">
              <a:spcBef>
                <a:spcPts val="450"/>
              </a:spcBef>
            </a:pPr>
            <a:r>
              <a:rPr lang="en-US" sz="1200" b="1" dirty="0">
                <a:latin typeface="BentonSans Bold" panose="02000803000000020004" pitchFamily="2" charset="0"/>
              </a:rPr>
              <a:t>HANA Enterprise Cloud </a:t>
            </a:r>
            <a:r>
              <a:rPr lang="en-US" sz="1200" b="1" dirty="0">
                <a:solidFill>
                  <a:schemeClr val="tx1">
                    <a:lumMod val="50000"/>
                    <a:lumOff val="50000"/>
                  </a:schemeClr>
                </a:solidFill>
                <a:latin typeface="BentonSans Bold" panose="02000803000000020004" pitchFamily="2" charset="0"/>
              </a:rPr>
              <a:t>(@SAP) </a:t>
            </a:r>
          </a:p>
        </p:txBody>
      </p:sp>
      <p:sp>
        <p:nvSpPr>
          <p:cNvPr id="64" name="TextBox 63"/>
          <p:cNvSpPr txBox="1"/>
          <p:nvPr/>
        </p:nvSpPr>
        <p:spPr>
          <a:xfrm>
            <a:off x="2860764" y="3598078"/>
            <a:ext cx="1591961" cy="307771"/>
          </a:xfrm>
          <a:prstGeom prst="rect">
            <a:avLst/>
          </a:prstGeom>
          <a:noFill/>
          <a:ln>
            <a:noFill/>
          </a:ln>
        </p:spPr>
        <p:txBody>
          <a:bodyPr wrap="square" lIns="91434" tIns="45717" rIns="91434" bIns="45717" rtlCol="0">
            <a:spAutoFit/>
          </a:bodyPr>
          <a:lstStyle/>
          <a:p>
            <a:r>
              <a:rPr lang="en-US" sz="1400" b="1" dirty="0">
                <a:solidFill>
                  <a:schemeClr val="accent1"/>
                </a:solidFill>
                <a:latin typeface="BentonSans Bold" panose="02000803000000020004" pitchFamily="2" charset="0"/>
              </a:rPr>
              <a:t>Hybrid Cloud</a:t>
            </a:r>
          </a:p>
        </p:txBody>
      </p:sp>
      <p:sp>
        <p:nvSpPr>
          <p:cNvPr id="2" name="Title 1"/>
          <p:cNvSpPr>
            <a:spLocks noGrp="1"/>
          </p:cNvSpPr>
          <p:nvPr>
            <p:ph type="title"/>
          </p:nvPr>
        </p:nvSpPr>
        <p:spPr/>
        <p:txBody>
          <a:bodyPr/>
          <a:lstStyle/>
          <a:p>
            <a:r>
              <a:rPr lang="en-US" dirty="0"/>
              <a:t>Cloud Deployment Models – Terminology</a:t>
            </a:r>
          </a:p>
        </p:txBody>
      </p:sp>
      <p:pic>
        <p:nvPicPr>
          <p:cNvPr id="1028" name="Picture 4" descr="http://comps.canstockphoto.com/can-stock-photo_csp5770005.jpg"/>
          <p:cNvPicPr>
            <a:picLocks noChangeAspect="1" noChangeArrowheads="1"/>
          </p:cNvPicPr>
          <p:nvPr/>
        </p:nvPicPr>
        <p:blipFill rotWithShape="1">
          <a:blip r:embed="rId4">
            <a:extLst>
              <a:ext uri="{28A0092B-C50C-407E-A947-70E740481C1C}">
                <a14:useLocalDpi xmlns:a14="http://schemas.microsoft.com/office/drawing/2010/main" val="0"/>
              </a:ext>
            </a:extLst>
          </a:blip>
          <a:srcRect l="32382" t="3935" r="40429" b="69632"/>
          <a:stretch/>
        </p:blipFill>
        <p:spPr bwMode="auto">
          <a:xfrm>
            <a:off x="709586" y="3626729"/>
            <a:ext cx="821202" cy="82753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www.manageengine.com/network-monitoring/images/rack-view-map.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459" t="4463" r="12900" b="9355"/>
          <a:stretch/>
        </p:blipFill>
        <p:spPr bwMode="auto">
          <a:xfrm>
            <a:off x="1582529" y="3823845"/>
            <a:ext cx="834929" cy="563493"/>
          </a:xfrm>
          <a:prstGeom prst="rect">
            <a:avLst/>
          </a:prstGeom>
          <a:noFill/>
          <a:extLst>
            <a:ext uri="{909E8E84-426E-40DD-AFC4-6F175D3DCCD1}">
              <a14:hiddenFill xmlns:a14="http://schemas.microsoft.com/office/drawing/2010/main">
                <a:solidFill>
                  <a:srgbClr val="FFFFFF"/>
                </a:solidFill>
              </a14:hiddenFill>
            </a:ext>
          </a:extLst>
        </p:spPr>
      </p:pic>
      <p:sp>
        <p:nvSpPr>
          <p:cNvPr id="67" name="Rectangle 66"/>
          <p:cNvSpPr/>
          <p:nvPr/>
        </p:nvSpPr>
        <p:spPr>
          <a:xfrm>
            <a:off x="683012" y="3496967"/>
            <a:ext cx="1926475" cy="1012499"/>
          </a:xfrm>
          <a:prstGeom prst="rect">
            <a:avLst/>
          </a:prstGeom>
          <a:no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a:p>
            <a:pPr algn="ctr"/>
            <a:endParaRPr lang="en-US" sz="1600" dirty="0"/>
          </a:p>
        </p:txBody>
      </p:sp>
      <p:sp>
        <p:nvSpPr>
          <p:cNvPr id="68" name="TextBox 67"/>
          <p:cNvSpPr txBox="1"/>
          <p:nvPr/>
        </p:nvSpPr>
        <p:spPr>
          <a:xfrm>
            <a:off x="498644" y="4605930"/>
            <a:ext cx="2445358" cy="523214"/>
          </a:xfrm>
          <a:prstGeom prst="rect">
            <a:avLst/>
          </a:prstGeom>
          <a:noFill/>
        </p:spPr>
        <p:txBody>
          <a:bodyPr wrap="square" lIns="91434" tIns="45717" rIns="91434" bIns="45717" rtlCol="0">
            <a:spAutoFit/>
          </a:bodyPr>
          <a:lstStyle/>
          <a:p>
            <a:pPr algn="ctr"/>
            <a:r>
              <a:rPr lang="en-US" sz="1400" b="1" dirty="0">
                <a:solidFill>
                  <a:schemeClr val="tx1">
                    <a:lumMod val="50000"/>
                    <a:lumOff val="50000"/>
                  </a:schemeClr>
                </a:solidFill>
                <a:latin typeface="BentonSans Bold" panose="02000803000000020004" pitchFamily="2" charset="0"/>
              </a:rPr>
              <a:t>1 customer – </a:t>
            </a:r>
            <a:br>
              <a:rPr lang="en-US" sz="1400" b="1" dirty="0">
                <a:solidFill>
                  <a:schemeClr val="tx1">
                    <a:lumMod val="50000"/>
                    <a:lumOff val="50000"/>
                  </a:schemeClr>
                </a:solidFill>
                <a:latin typeface="BentonSans Bold" panose="02000803000000020004" pitchFamily="2" charset="0"/>
              </a:rPr>
            </a:br>
            <a:r>
              <a:rPr lang="en-US" sz="1400" b="1" dirty="0">
                <a:solidFill>
                  <a:schemeClr val="tx1">
                    <a:lumMod val="50000"/>
                    <a:lumOff val="50000"/>
                  </a:schemeClr>
                </a:solidFill>
                <a:latin typeface="BentonSans Bold" panose="02000803000000020004" pitchFamily="2" charset="0"/>
              </a:rPr>
              <a:t>1 system landscape</a:t>
            </a:r>
          </a:p>
        </p:txBody>
      </p:sp>
      <p:sp>
        <p:nvSpPr>
          <p:cNvPr id="71" name="TextBox 70"/>
          <p:cNvSpPr txBox="1"/>
          <p:nvPr/>
        </p:nvSpPr>
        <p:spPr>
          <a:xfrm>
            <a:off x="4356173" y="1862445"/>
            <a:ext cx="3837174" cy="369326"/>
          </a:xfrm>
          <a:prstGeom prst="rect">
            <a:avLst/>
          </a:prstGeom>
          <a:noFill/>
          <a:ln>
            <a:noFill/>
          </a:ln>
        </p:spPr>
        <p:txBody>
          <a:bodyPr wrap="square" lIns="91434" tIns="45717" rIns="91434" bIns="45717" rtlCol="0">
            <a:spAutoFit/>
          </a:bodyPr>
          <a:lstStyle/>
          <a:p>
            <a:r>
              <a:rPr lang="en-US" b="1" dirty="0">
                <a:solidFill>
                  <a:schemeClr val="accent3"/>
                </a:solidFill>
                <a:latin typeface="BentonSans Bold" panose="02000803000000020004" pitchFamily="2" charset="0"/>
              </a:rPr>
              <a:t>Public Cloud – ALL Customers</a:t>
            </a:r>
          </a:p>
        </p:txBody>
      </p:sp>
      <p:sp>
        <p:nvSpPr>
          <p:cNvPr id="73" name="Rectangle 72"/>
          <p:cNvSpPr/>
          <p:nvPr/>
        </p:nvSpPr>
        <p:spPr>
          <a:xfrm>
            <a:off x="4165151" y="2261380"/>
            <a:ext cx="4015255" cy="3283881"/>
          </a:xfrm>
          <a:prstGeom prst="rect">
            <a:avLst/>
          </a:prstGeom>
          <a:no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a:p>
            <a:pPr algn="ctr"/>
            <a:endParaRPr lang="en-US" sz="1350" dirty="0"/>
          </a:p>
        </p:txBody>
      </p:sp>
      <p:pic>
        <p:nvPicPr>
          <p:cNvPr id="4" name="Picture 3"/>
          <p:cNvPicPr>
            <a:picLocks noChangeAspect="1"/>
          </p:cNvPicPr>
          <p:nvPr/>
        </p:nvPicPr>
        <p:blipFill>
          <a:blip r:embed="rId6"/>
          <a:stretch>
            <a:fillRect/>
          </a:stretch>
        </p:blipFill>
        <p:spPr>
          <a:xfrm>
            <a:off x="6578384" y="2621876"/>
            <a:ext cx="1897919" cy="1582549"/>
          </a:xfrm>
          <a:prstGeom prst="rect">
            <a:avLst/>
          </a:prstGeom>
        </p:spPr>
      </p:pic>
      <p:pic>
        <p:nvPicPr>
          <p:cNvPr id="5" name="Picture 4"/>
          <p:cNvPicPr>
            <a:picLocks noChangeAspect="1"/>
          </p:cNvPicPr>
          <p:nvPr/>
        </p:nvPicPr>
        <p:blipFill>
          <a:blip r:embed="rId7"/>
          <a:stretch>
            <a:fillRect/>
          </a:stretch>
        </p:blipFill>
        <p:spPr>
          <a:xfrm>
            <a:off x="4568186" y="4092913"/>
            <a:ext cx="3134942" cy="1336536"/>
          </a:xfrm>
          <a:prstGeom prst="rect">
            <a:avLst/>
          </a:prstGeom>
        </p:spPr>
      </p:pic>
      <p:sp>
        <p:nvSpPr>
          <p:cNvPr id="6" name="Freeform 5"/>
          <p:cNvSpPr/>
          <p:nvPr/>
        </p:nvSpPr>
        <p:spPr bwMode="gray">
          <a:xfrm>
            <a:off x="2039492" y="3898938"/>
            <a:ext cx="3569120" cy="862243"/>
          </a:xfrm>
          <a:custGeom>
            <a:avLst/>
            <a:gdLst>
              <a:gd name="connsiteX0" fmla="*/ 0 w 5208494"/>
              <a:gd name="connsiteY0" fmla="*/ 483583 h 1882077"/>
              <a:gd name="connsiteX1" fmla="*/ 1586753 w 5208494"/>
              <a:gd name="connsiteY1" fmla="*/ 80171 h 1882077"/>
              <a:gd name="connsiteX2" fmla="*/ 5208494 w 5208494"/>
              <a:gd name="connsiteY2" fmla="*/ 1882077 h 1882077"/>
            </a:gdLst>
            <a:ahLst/>
            <a:cxnLst>
              <a:cxn ang="0">
                <a:pos x="connsiteX0" y="connsiteY0"/>
              </a:cxn>
              <a:cxn ang="0">
                <a:pos x="connsiteX1" y="connsiteY1"/>
              </a:cxn>
              <a:cxn ang="0">
                <a:pos x="connsiteX2" y="connsiteY2"/>
              </a:cxn>
            </a:cxnLst>
            <a:rect l="l" t="t" r="r" b="b"/>
            <a:pathLst>
              <a:path w="5208494" h="1882077">
                <a:moveTo>
                  <a:pt x="0" y="483583"/>
                </a:moveTo>
                <a:cubicBezTo>
                  <a:pt x="359335" y="165336"/>
                  <a:pt x="718671" y="-152911"/>
                  <a:pt x="1586753" y="80171"/>
                </a:cubicBezTo>
                <a:cubicBezTo>
                  <a:pt x="2454835" y="313253"/>
                  <a:pt x="3831664" y="1097665"/>
                  <a:pt x="5208494" y="1882077"/>
                </a:cubicBezTo>
              </a:path>
            </a:pathLst>
          </a:custGeom>
          <a:noFill/>
          <a:ln w="38100" algn="ctr">
            <a:solidFill>
              <a:schemeClr val="accent1"/>
            </a:solidFill>
            <a:miter lim="800000"/>
            <a:headEnd type="oval" w="med" len="med"/>
            <a:tailEnd type="oval" w="med" len="med"/>
          </a:ln>
        </p:spPr>
        <p:txBody>
          <a:bodyPr rtlCol="0" anchor="ctr"/>
          <a:lstStyle/>
          <a:p>
            <a:pPr algn="ctr"/>
            <a:endParaRPr lang="en-US" sz="1350" dirty="0"/>
          </a:p>
        </p:txBody>
      </p:sp>
    </p:spTree>
    <p:extLst>
      <p:ext uri="{BB962C8B-B14F-4D97-AF65-F5344CB8AC3E}">
        <p14:creationId xmlns:p14="http://schemas.microsoft.com/office/powerpoint/2010/main" val="1903734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5888239" y="2831954"/>
            <a:ext cx="2827724" cy="2353357"/>
          </a:xfrm>
          <a:prstGeom prst="rect">
            <a:avLst/>
          </a:prstGeom>
        </p:spPr>
      </p:pic>
      <p:sp>
        <p:nvSpPr>
          <p:cNvPr id="5" name="Title 4"/>
          <p:cNvSpPr>
            <a:spLocks noGrp="1"/>
          </p:cNvSpPr>
          <p:nvPr>
            <p:ph type="title"/>
          </p:nvPr>
        </p:nvSpPr>
        <p:spPr/>
        <p:txBody>
          <a:bodyPr/>
          <a:lstStyle/>
          <a:p>
            <a:r>
              <a:rPr lang="en-US" dirty="0"/>
              <a:t>SAP's Traditional Development and Deployment Model </a:t>
            </a:r>
          </a:p>
        </p:txBody>
      </p:sp>
      <p:sp>
        <p:nvSpPr>
          <p:cNvPr id="6" name="Text Placeholder 5"/>
          <p:cNvSpPr>
            <a:spLocks noGrp="1"/>
          </p:cNvSpPr>
          <p:nvPr>
            <p:ph type="body" sz="quarter" idx="10"/>
          </p:nvPr>
        </p:nvSpPr>
        <p:spPr>
          <a:xfrm>
            <a:off x="324000" y="1698583"/>
            <a:ext cx="5302027" cy="3293175"/>
          </a:xfrm>
        </p:spPr>
        <p:txBody>
          <a:bodyPr/>
          <a:lstStyle/>
          <a:p>
            <a:pPr marL="257106" indent="-257106">
              <a:buFont typeface="Courier New" panose="02070309020205020404" pitchFamily="49" charset="0"/>
              <a:buChar char="o"/>
            </a:pPr>
            <a:r>
              <a:rPr lang="en-US" sz="1600" dirty="0"/>
              <a:t>SAP systems are one logical system with single DB </a:t>
            </a:r>
          </a:p>
          <a:p>
            <a:pPr marL="257106" indent="-257106">
              <a:buFont typeface="Courier New" panose="02070309020205020404" pitchFamily="49" charset="0"/>
              <a:buChar char="o"/>
            </a:pPr>
            <a:r>
              <a:rPr lang="en-US" sz="1600" dirty="0"/>
              <a:t>Data consistency guaranteed by transactions of DB</a:t>
            </a:r>
          </a:p>
          <a:p>
            <a:pPr marL="257106" indent="-257106">
              <a:buFont typeface="Courier New" panose="02070309020205020404" pitchFamily="49" charset="0"/>
              <a:buChar char="o"/>
            </a:pPr>
            <a:r>
              <a:rPr lang="en-US" sz="1600" dirty="0"/>
              <a:t>Scaling with single DB sufficient for most customers</a:t>
            </a:r>
          </a:p>
          <a:p>
            <a:r>
              <a:rPr lang="en-US" sz="1600" dirty="0"/>
              <a:t>Problems</a:t>
            </a:r>
          </a:p>
          <a:p>
            <a:pPr marL="257106" indent="-257106">
              <a:spcBef>
                <a:spcPts val="900"/>
              </a:spcBef>
              <a:buFont typeface="Courier New" panose="02070309020205020404" pitchFamily="49" charset="0"/>
              <a:buChar char="o"/>
            </a:pPr>
            <a:r>
              <a:rPr lang="en-US" sz="1600" dirty="0"/>
              <a:t>Vertical Scaling (= 'more expensive servers‘) is limited, cost is non-linear</a:t>
            </a:r>
          </a:p>
          <a:p>
            <a:pPr marL="257106" indent="-257106">
              <a:spcBef>
                <a:spcPts val="900"/>
              </a:spcBef>
              <a:buFont typeface="Courier New" panose="02070309020205020404" pitchFamily="49" charset="0"/>
              <a:buChar char="o"/>
            </a:pPr>
            <a:r>
              <a:rPr lang="en-US" sz="1600" dirty="0"/>
              <a:t>Systems poorly utilized (</a:t>
            </a:r>
            <a:r>
              <a:rPr lang="en-US" sz="1600" dirty="0" err="1"/>
              <a:t>dev</a:t>
            </a:r>
            <a:r>
              <a:rPr lang="en-US" sz="1600" dirty="0"/>
              <a:t>-test, non-peak-times)</a:t>
            </a:r>
          </a:p>
          <a:p>
            <a:pPr marL="257106" indent="-257106">
              <a:spcBef>
                <a:spcPts val="900"/>
              </a:spcBef>
              <a:buFont typeface="Courier New" panose="02070309020205020404" pitchFamily="49" charset="0"/>
              <a:buChar char="o"/>
            </a:pPr>
            <a:r>
              <a:rPr lang="en-US" sz="1600" dirty="0"/>
              <a:t>High Availability Setup requires almost doubling the infrastructure </a:t>
            </a:r>
          </a:p>
        </p:txBody>
      </p:sp>
    </p:spTree>
    <p:extLst>
      <p:ext uri="{BB962C8B-B14F-4D97-AF65-F5344CB8AC3E}">
        <p14:creationId xmlns:p14="http://schemas.microsoft.com/office/powerpoint/2010/main" val="1411716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Key Challenges of a Public Cloud Application</a:t>
            </a:r>
          </a:p>
        </p:txBody>
      </p:sp>
      <p:sp>
        <p:nvSpPr>
          <p:cNvPr id="9" name="Text Placeholder 8"/>
          <p:cNvSpPr>
            <a:spLocks noGrp="1"/>
          </p:cNvSpPr>
          <p:nvPr>
            <p:ph type="body" sz="quarter" idx="11"/>
          </p:nvPr>
        </p:nvSpPr>
        <p:spPr>
          <a:xfrm>
            <a:off x="324000" y="1713882"/>
            <a:ext cx="5355440" cy="712122"/>
          </a:xfrm>
        </p:spPr>
        <p:txBody>
          <a:bodyPr/>
          <a:lstStyle/>
          <a:p>
            <a:pPr marL="257106" indent="-257106">
              <a:buFont typeface="Wingdings" panose="05000000000000000000" pitchFamily="2" charset="2"/>
              <a:buChar char="Ø"/>
            </a:pPr>
            <a:r>
              <a:rPr lang="en-US" sz="1600" dirty="0"/>
              <a:t>Boundless Scalability: </a:t>
            </a:r>
            <a:r>
              <a:rPr lang="en-US" sz="1600" dirty="0">
                <a:sym typeface="Wingdings" panose="05000000000000000000" pitchFamily="2" charset="2"/>
              </a:rPr>
              <a:t>millions of users, thousands of servers, petabytes of data, globally distributed</a:t>
            </a:r>
          </a:p>
        </p:txBody>
      </p:sp>
      <p:pic>
        <p:nvPicPr>
          <p:cNvPr id="2" name="Picture 1"/>
          <p:cNvPicPr>
            <a:picLocks noChangeAspect="1"/>
          </p:cNvPicPr>
          <p:nvPr/>
        </p:nvPicPr>
        <p:blipFill>
          <a:blip r:embed="rId3"/>
          <a:stretch>
            <a:fillRect/>
          </a:stretch>
        </p:blipFill>
        <p:spPr>
          <a:xfrm>
            <a:off x="5679440" y="3743811"/>
            <a:ext cx="2751735" cy="1819790"/>
          </a:xfrm>
          <a:prstGeom prst="rect">
            <a:avLst/>
          </a:prstGeom>
        </p:spPr>
      </p:pic>
      <p:pic>
        <p:nvPicPr>
          <p:cNvPr id="6" name="Picture 5"/>
          <p:cNvPicPr>
            <a:picLocks noChangeAspect="1"/>
          </p:cNvPicPr>
          <p:nvPr/>
        </p:nvPicPr>
        <p:blipFill rotWithShape="1">
          <a:blip r:embed="rId4"/>
          <a:srcRect t="23481"/>
          <a:stretch/>
        </p:blipFill>
        <p:spPr>
          <a:xfrm>
            <a:off x="813687" y="2247460"/>
            <a:ext cx="3758313" cy="1226067"/>
          </a:xfrm>
          <a:prstGeom prst="rect">
            <a:avLst/>
          </a:prstGeom>
        </p:spPr>
      </p:pic>
      <p:pic>
        <p:nvPicPr>
          <p:cNvPr id="1026" name="Picture 2" descr="http://www.couchbase.com/sites/default/files/uploads/all/images/zero_down_time.jpg"/>
          <p:cNvPicPr>
            <a:picLocks noChangeAspect="1" noChangeArrowheads="1"/>
          </p:cNvPicPr>
          <p:nvPr/>
        </p:nvPicPr>
        <p:blipFill rotWithShape="1">
          <a:blip r:embed="rId5">
            <a:extLst>
              <a:ext uri="{28A0092B-C50C-407E-A947-70E740481C1C}">
                <a14:useLocalDpi xmlns:a14="http://schemas.microsoft.com/office/drawing/2010/main" val="0"/>
              </a:ext>
            </a:extLst>
          </a:blip>
          <a:srcRect l="20241" t="2557" r="18427" b="20462"/>
          <a:stretch/>
        </p:blipFill>
        <p:spPr bwMode="auto">
          <a:xfrm>
            <a:off x="1995884" y="4617251"/>
            <a:ext cx="1700858" cy="152397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812090" y="3075579"/>
            <a:ext cx="4047052" cy="492443"/>
          </a:xfrm>
          <a:prstGeom prst="rect">
            <a:avLst/>
          </a:prstGeom>
          <a:noFill/>
        </p:spPr>
        <p:txBody>
          <a:bodyPr wrap="square" lIns="0" tIns="0" rIns="0" bIns="0" rtlCol="0">
            <a:spAutoFit/>
          </a:bodyPr>
          <a:lstStyle/>
          <a:p>
            <a:pPr marL="257106" indent="-257106">
              <a:spcBef>
                <a:spcPts val="1800"/>
              </a:spcBef>
              <a:buClr>
                <a:srgbClr val="F0AB00"/>
              </a:buClr>
              <a:buSzPct val="80000"/>
              <a:buFont typeface="Wingdings" panose="05000000000000000000" pitchFamily="2" charset="2"/>
              <a:buChar char="Ø"/>
            </a:pPr>
            <a:r>
              <a:rPr lang="en-US" sz="1600" b="1" dirty="0">
                <a:solidFill>
                  <a:srgbClr val="000000"/>
                </a:solidFill>
              </a:rPr>
              <a:t>Seamless failover (uptime &gt; 99.99%) in spite of hardware and software failures</a:t>
            </a:r>
          </a:p>
        </p:txBody>
      </p:sp>
      <p:sp>
        <p:nvSpPr>
          <p:cNvPr id="7" name="TextBox 6"/>
          <p:cNvSpPr txBox="1"/>
          <p:nvPr/>
        </p:nvSpPr>
        <p:spPr>
          <a:xfrm>
            <a:off x="405437" y="4124808"/>
            <a:ext cx="4522163" cy="492443"/>
          </a:xfrm>
          <a:prstGeom prst="rect">
            <a:avLst/>
          </a:prstGeom>
          <a:noFill/>
        </p:spPr>
        <p:txBody>
          <a:bodyPr wrap="square" lIns="0" tIns="0" rIns="0" bIns="0" rtlCol="0">
            <a:spAutoFit/>
          </a:bodyPr>
          <a:lstStyle/>
          <a:p>
            <a:pPr marL="214255" indent="-214255" fontAlgn="base">
              <a:spcBef>
                <a:spcPts val="450"/>
              </a:spcBef>
              <a:spcAft>
                <a:spcPct val="0"/>
              </a:spcAft>
              <a:buClr>
                <a:srgbClr val="F0AB00"/>
              </a:buClr>
              <a:buSzPct val="80000"/>
              <a:buFont typeface="Wingdings" panose="05000000000000000000" pitchFamily="2" charset="2"/>
              <a:buChar char="Ø"/>
            </a:pPr>
            <a:r>
              <a:rPr lang="en-US" sz="1600" b="1" dirty="0">
                <a:solidFill>
                  <a:srgbClr val="000000"/>
                </a:solidFill>
              </a:rPr>
              <a:t>Zero Downtime Deployments for all parts, all the time (there is no 'planned downtime'!)</a:t>
            </a:r>
            <a:endParaRPr lang="en-US" sz="1600" b="1" kern="0" dirty="0">
              <a:ea typeface="Arial Unicode MS" pitchFamily="34" charset="-128"/>
              <a:cs typeface="Arial Unicode MS" pitchFamily="34" charset="-128"/>
            </a:endParaRPr>
          </a:p>
        </p:txBody>
      </p:sp>
    </p:spTree>
    <p:extLst>
      <p:ext uri="{BB962C8B-B14F-4D97-AF65-F5344CB8AC3E}">
        <p14:creationId xmlns:p14="http://schemas.microsoft.com/office/powerpoint/2010/main" val="3406644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Key Challenges of a Public Cloud Application</a:t>
            </a:r>
          </a:p>
        </p:txBody>
      </p:sp>
      <p:sp>
        <p:nvSpPr>
          <p:cNvPr id="9" name="Text Placeholder 8"/>
          <p:cNvSpPr>
            <a:spLocks noGrp="1"/>
          </p:cNvSpPr>
          <p:nvPr>
            <p:ph type="body" sz="quarter" idx="11"/>
          </p:nvPr>
        </p:nvSpPr>
        <p:spPr>
          <a:xfrm>
            <a:off x="242938" y="2057726"/>
            <a:ext cx="4448157" cy="3293905"/>
          </a:xfrm>
        </p:spPr>
        <p:txBody>
          <a:bodyPr/>
          <a:lstStyle/>
          <a:p>
            <a:pPr marL="257106" indent="-257106">
              <a:buFont typeface="Wingdings" panose="05000000000000000000" pitchFamily="2" charset="2"/>
              <a:buChar char="Ø"/>
            </a:pPr>
            <a:r>
              <a:rPr lang="en-US" dirty="0"/>
              <a:t>Must be able to ship any kind of change </a:t>
            </a:r>
            <a:r>
              <a:rPr lang="en-US" i="1" dirty="0"/>
              <a:t>within a day</a:t>
            </a:r>
          </a:p>
          <a:p>
            <a:pPr marL="257106" indent="-257106">
              <a:buFont typeface="Wingdings" panose="05000000000000000000" pitchFamily="2" charset="2"/>
              <a:buChar char="Ø"/>
            </a:pPr>
            <a:endParaRPr lang="en-US" dirty="0"/>
          </a:p>
          <a:p>
            <a:pPr marL="257106" indent="-257106">
              <a:buFont typeface="Wingdings" panose="05000000000000000000" pitchFamily="2" charset="2"/>
              <a:buChar char="Ø"/>
            </a:pPr>
            <a:r>
              <a:rPr lang="en-US" dirty="0"/>
              <a:t>All tests and deployment fully automated, operations partly automated </a:t>
            </a:r>
          </a:p>
          <a:p>
            <a:pPr marL="257106" indent="-257106">
              <a:buFont typeface="Wingdings" panose="05000000000000000000" pitchFamily="2" charset="2"/>
              <a:buChar char="Ø"/>
            </a:pPr>
            <a:endParaRPr lang="en-US" dirty="0">
              <a:solidFill>
                <a:srgbClr val="FF0000"/>
              </a:solidFill>
            </a:endParaRPr>
          </a:p>
          <a:p>
            <a:pPr marL="257106" indent="-257106">
              <a:buFont typeface="Wingdings" panose="05000000000000000000" pitchFamily="2" charset="2"/>
              <a:buChar char="Ø"/>
            </a:pPr>
            <a:r>
              <a:rPr lang="en-US" dirty="0"/>
              <a:t>Develop in short cycles, enable fast innovation and use of feedback</a:t>
            </a:r>
          </a:p>
        </p:txBody>
      </p:sp>
      <p:pic>
        <p:nvPicPr>
          <p:cNvPr id="2050" name="Picture 2" descr="https://sebastian-bergmann.de/img/thumbnails/efb37e604174144b322c45f8e9c96e492906b347.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846" t="19792" r="1060" b="30208"/>
          <a:stretch/>
        </p:blipFill>
        <p:spPr bwMode="auto">
          <a:xfrm>
            <a:off x="4997818" y="2337400"/>
            <a:ext cx="3130403" cy="122162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evolveyourweddingbusiness.com/wp-content/uploads/2013/01/buildmeasurelearn.jpg"/>
          <p:cNvPicPr>
            <a:picLocks noChangeAspect="1" noChangeArrowheads="1"/>
          </p:cNvPicPr>
          <p:nvPr/>
        </p:nvPicPr>
        <p:blipFill rotWithShape="1">
          <a:blip r:embed="rId4">
            <a:extLst>
              <a:ext uri="{28A0092B-C50C-407E-A947-70E740481C1C}">
                <a14:useLocalDpi xmlns:a14="http://schemas.microsoft.com/office/drawing/2010/main" val="0"/>
              </a:ext>
            </a:extLst>
          </a:blip>
          <a:srcRect t="7510" b="7783"/>
          <a:stretch/>
        </p:blipFill>
        <p:spPr bwMode="auto">
          <a:xfrm>
            <a:off x="5553749" y="4309958"/>
            <a:ext cx="2018540" cy="1211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901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118" name="Shape 118"/>
          <p:cNvSpPr>
            <a:spLocks noGrp="1"/>
          </p:cNvSpPr>
          <p:nvPr>
            <p:ph type="ctrTitle"/>
          </p:nvPr>
        </p:nvSpPr>
        <p:spPr>
          <a:xfrm>
            <a:off x="242937" y="3207919"/>
            <a:ext cx="8656646" cy="692317"/>
          </a:xfrm>
          <a:prstGeom prst="rect">
            <a:avLst/>
          </a:prstGeom>
        </p:spPr>
        <p:txBody>
          <a:bodyPr/>
          <a:lstStyle>
            <a:lvl1pPr algn="ctr"/>
          </a:lstStyle>
          <a:p>
            <a:pPr lvl="0">
              <a:defRPr sz="1800" b="0"/>
            </a:pPr>
            <a:r>
              <a:rPr lang="en-US" sz="3599" dirty="0">
                <a:solidFill>
                  <a:srgbClr val="000000"/>
                </a:solidFill>
                <a:latin typeface="Arial" panose="020B0604020202020204" pitchFamily="34" charset="0"/>
              </a:rPr>
              <a:t>How write applications for this context?</a:t>
            </a:r>
            <a:br>
              <a:rPr lang="en-US" sz="4949" dirty="0">
                <a:latin typeface="Arial" panose="020B0604020202020204" pitchFamily="34" charset="0"/>
              </a:rPr>
            </a:br>
            <a:br>
              <a:rPr lang="en-US" sz="4500" dirty="0"/>
            </a:br>
            <a:r>
              <a:rPr lang="en-US" sz="2999" dirty="0">
                <a:latin typeface="Arial Black" panose="020B0A04020102020204" pitchFamily="34" charset="0"/>
              </a:rPr>
              <a:t>Microservices</a:t>
            </a:r>
            <a:r>
              <a:rPr lang="en-US" sz="2999" dirty="0"/>
              <a:t>, 12-Factor Apps, Design, …</a:t>
            </a:r>
          </a:p>
        </p:txBody>
      </p:sp>
      <p:pic>
        <p:nvPicPr>
          <p:cNvPr id="3074" name="Picture 2" descr="http://dpr-1448.kxcdn.com/assets/project-media/computer_room_1_WEBSITE_960_x_360.jpg"/>
          <p:cNvPicPr>
            <a:picLocks noChangeAspect="1" noChangeArrowheads="1"/>
          </p:cNvPicPr>
          <p:nvPr/>
        </p:nvPicPr>
        <p:blipFill rotWithShape="1">
          <a:blip r:embed="rId3">
            <a:extLst>
              <a:ext uri="{28A0092B-C50C-407E-A947-70E740481C1C}">
                <a14:useLocalDpi xmlns:a14="http://schemas.microsoft.com/office/drawing/2010/main" val="0"/>
              </a:ext>
            </a:extLst>
          </a:blip>
          <a:srcRect b="29303"/>
          <a:stretch/>
        </p:blipFill>
        <p:spPr bwMode="auto">
          <a:xfrm>
            <a:off x="324000" y="162000"/>
            <a:ext cx="8496000" cy="21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874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p:nvPr/>
        </p:nvSpPr>
        <p:spPr bwMode="gray">
          <a:xfrm>
            <a:off x="1699327" y="3629123"/>
            <a:ext cx="4046018" cy="2398799"/>
          </a:xfrm>
          <a:prstGeom prst="rect">
            <a:avLst/>
          </a:prstGeom>
          <a:solidFill>
            <a:schemeClr val="bg1">
              <a:lumMod val="85000"/>
            </a:schemeClr>
          </a:solidFill>
          <a:ln w="6350" algn="ctr">
            <a:noFill/>
            <a:miter lim="800000"/>
            <a:headEnd/>
            <a:tailEnd/>
          </a:ln>
        </p:spPr>
        <p:txBody>
          <a:bodyPr vert="horz" lIns="90000" tIns="72000" rIns="90000" bIns="72000" rtlCol="0" anchor="t" anchorCtr="0"/>
          <a:lstStyle/>
          <a:p>
            <a:pPr marR="0" defTabSz="914400" eaLnBrk="1" fontAlgn="base" latinLnBrk="0" hangingPunct="1">
              <a:lnSpc>
                <a:spcPct val="100000"/>
              </a:lnSpc>
              <a:spcBef>
                <a:spcPct val="50000"/>
              </a:spcBef>
              <a:spcAft>
                <a:spcPct val="0"/>
              </a:spcAft>
              <a:buClr>
                <a:srgbClr val="F0AB00"/>
              </a:buClr>
              <a:buSzPct val="80000"/>
              <a:tabLst/>
            </a:pPr>
            <a:r>
              <a:rPr lang="de-DE" kern="0" dirty="0" err="1">
                <a:ea typeface="Arial Unicode MS" pitchFamily="34" charset="-128"/>
                <a:cs typeface="Arial Unicode MS" pitchFamily="34" charset="-128"/>
              </a:rPr>
              <a:t>a</a:t>
            </a:r>
            <a:r>
              <a:rPr kumimoji="0" lang="de-DE" b="0" i="0" u="none" strike="noStrike" kern="0" cap="none" spc="0" normalizeH="0" baseline="0" noProof="0" dirty="0" err="1">
                <a:ln>
                  <a:noFill/>
                </a:ln>
                <a:effectLst/>
                <a:uLnTx/>
                <a:uFillTx/>
                <a:ea typeface="Arial Unicode MS" pitchFamily="34" charset="-128"/>
                <a:cs typeface="Arial Unicode MS" pitchFamily="34" charset="-128"/>
              </a:rPr>
              <a:t>pplication</a:t>
            </a:r>
            <a:endParaRPr kumimoji="0" lang="de-DE" b="0" i="0" u="none" strike="noStrike" kern="0" cap="none" spc="0" normalizeH="0" baseline="0" noProof="0" dirty="0">
              <a:ln>
                <a:noFill/>
              </a:ln>
              <a:effectLst/>
              <a:uLnTx/>
              <a:uFillTx/>
              <a:ea typeface="Arial Unicode MS" pitchFamily="34" charset="-128"/>
              <a:cs typeface="Arial Unicode MS" pitchFamily="34" charset="-128"/>
            </a:endParaRPr>
          </a:p>
        </p:txBody>
      </p:sp>
      <p:sp>
        <p:nvSpPr>
          <p:cNvPr id="4" name="Title 3"/>
          <p:cNvSpPr>
            <a:spLocks noGrp="1"/>
          </p:cNvSpPr>
          <p:nvPr>
            <p:ph type="title"/>
          </p:nvPr>
        </p:nvSpPr>
        <p:spPr/>
        <p:txBody>
          <a:bodyPr/>
          <a:lstStyle/>
          <a:p>
            <a:r>
              <a:rPr lang="en-US" dirty="0"/>
              <a:t>Microservices</a:t>
            </a:r>
          </a:p>
        </p:txBody>
      </p:sp>
      <p:sp>
        <p:nvSpPr>
          <p:cNvPr id="5" name="Text Placeholder 4"/>
          <p:cNvSpPr>
            <a:spLocks noGrp="1"/>
          </p:cNvSpPr>
          <p:nvPr>
            <p:ph type="body" sz="quarter" idx="10"/>
          </p:nvPr>
        </p:nvSpPr>
        <p:spPr>
          <a:xfrm>
            <a:off x="254476" y="2022883"/>
            <a:ext cx="8656646" cy="1606240"/>
          </a:xfrm>
        </p:spPr>
        <p:txBody>
          <a:bodyPr/>
          <a:lstStyle/>
          <a:p>
            <a:pPr lvl="1"/>
            <a:r>
              <a:rPr lang="en-US" dirty="0"/>
              <a:t>"Microservice architecture is an approach to developing a single application as a suite of small services, each running in its own process and communicating with lightweight mechanisms, often an HTTP REST API. These services are built around business capabilities and independently deployable by fully automated deployment machinery. " (</a:t>
            </a:r>
            <a:r>
              <a:rPr lang="en-US" dirty="0">
                <a:hlinkClick r:id="rId3"/>
              </a:rPr>
              <a:t>source</a:t>
            </a:r>
            <a:r>
              <a:rPr lang="en-US" dirty="0"/>
              <a:t>)</a:t>
            </a:r>
          </a:p>
          <a:p>
            <a:pPr lvl="1"/>
            <a:endParaRPr lang="en-US" dirty="0"/>
          </a:p>
        </p:txBody>
      </p:sp>
      <p:sp>
        <p:nvSpPr>
          <p:cNvPr id="6" name="Rectangle 5"/>
          <p:cNvSpPr/>
          <p:nvPr/>
        </p:nvSpPr>
        <p:spPr bwMode="gray">
          <a:xfrm>
            <a:off x="1960577" y="4361472"/>
            <a:ext cx="980819" cy="528432"/>
          </a:xfrm>
          <a:prstGeom prst="rect">
            <a:avLst/>
          </a:prstGeom>
          <a:solidFill>
            <a:schemeClr val="accent1"/>
          </a:solidFill>
          <a:ln w="38100" algn="ctr">
            <a:solidFill>
              <a:srgbClr val="999999"/>
            </a:solid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400" kern="0" dirty="0">
                <a:ea typeface="Arial Unicode MS" pitchFamily="34" charset="-128"/>
                <a:cs typeface="Arial Unicode MS" pitchFamily="34" charset="-128"/>
              </a:rPr>
              <a:t>web</a:t>
            </a:r>
            <a:br>
              <a:rPr lang="en-US" sz="1400" kern="0" dirty="0">
                <a:ea typeface="Arial Unicode MS" pitchFamily="34" charset="-128"/>
                <a:cs typeface="Arial Unicode MS" pitchFamily="34" charset="-128"/>
              </a:rPr>
            </a:br>
            <a:r>
              <a:rPr lang="en-US" sz="1400" kern="0" dirty="0">
                <a:ea typeface="Arial Unicode MS" pitchFamily="34" charset="-128"/>
                <a:cs typeface="Arial Unicode MS" pitchFamily="34" charset="-128"/>
              </a:rPr>
              <a:t>app</a:t>
            </a:r>
          </a:p>
        </p:txBody>
      </p:sp>
      <p:cxnSp>
        <p:nvCxnSpPr>
          <p:cNvPr id="12" name="Straight Connector 11"/>
          <p:cNvCxnSpPr>
            <a:stCxn id="6" idx="3"/>
          </p:cNvCxnSpPr>
          <p:nvPr/>
        </p:nvCxnSpPr>
        <p:spPr>
          <a:xfrm flipV="1">
            <a:off x="2941396" y="4271999"/>
            <a:ext cx="596745" cy="353689"/>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3"/>
          </p:cNvCxnSpPr>
          <p:nvPr/>
        </p:nvCxnSpPr>
        <p:spPr>
          <a:xfrm>
            <a:off x="2941396" y="4625688"/>
            <a:ext cx="596745" cy="161393"/>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6" idx="3"/>
            <a:endCxn id="37" idx="1"/>
          </p:cNvCxnSpPr>
          <p:nvPr/>
        </p:nvCxnSpPr>
        <p:spPr>
          <a:xfrm>
            <a:off x="2941396" y="4625688"/>
            <a:ext cx="604822" cy="619939"/>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bwMode="gray">
          <a:xfrm>
            <a:off x="1960577" y="5235745"/>
            <a:ext cx="980819" cy="440468"/>
          </a:xfrm>
          <a:prstGeom prst="rect">
            <a:avLst/>
          </a:prstGeom>
          <a:solidFill>
            <a:schemeClr val="accent1"/>
          </a:solidFill>
          <a:ln w="38100" algn="ctr">
            <a:solidFill>
              <a:srgbClr val="999999"/>
            </a:solid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400" kern="0" dirty="0">
                <a:ea typeface="Arial Unicode MS" pitchFamily="34" charset="-128"/>
                <a:cs typeface="Arial Unicode MS" pitchFamily="34" charset="-128"/>
              </a:rPr>
              <a:t>mobile apps</a:t>
            </a:r>
          </a:p>
        </p:txBody>
      </p:sp>
      <p:cxnSp>
        <p:nvCxnSpPr>
          <p:cNvPr id="13" name="Straight Connector 12"/>
          <p:cNvCxnSpPr>
            <a:stCxn id="22" idx="3"/>
          </p:cNvCxnSpPr>
          <p:nvPr/>
        </p:nvCxnSpPr>
        <p:spPr>
          <a:xfrm flipV="1">
            <a:off x="2941396" y="4273211"/>
            <a:ext cx="596745" cy="118276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22" idx="3"/>
            <a:endCxn id="37" idx="1"/>
          </p:cNvCxnSpPr>
          <p:nvPr/>
        </p:nvCxnSpPr>
        <p:spPr>
          <a:xfrm flipV="1">
            <a:off x="2941396" y="5245627"/>
            <a:ext cx="604822" cy="210352"/>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22" idx="3"/>
          </p:cNvCxnSpPr>
          <p:nvPr/>
        </p:nvCxnSpPr>
        <p:spPr>
          <a:xfrm flipV="1">
            <a:off x="2941396" y="4683659"/>
            <a:ext cx="596745" cy="77232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6" idx="3"/>
            <a:endCxn id="42" idx="1"/>
          </p:cNvCxnSpPr>
          <p:nvPr/>
        </p:nvCxnSpPr>
        <p:spPr>
          <a:xfrm>
            <a:off x="2941396" y="4625688"/>
            <a:ext cx="604822" cy="1054436"/>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22" idx="3"/>
            <a:endCxn id="42" idx="1"/>
          </p:cNvCxnSpPr>
          <p:nvPr/>
        </p:nvCxnSpPr>
        <p:spPr>
          <a:xfrm>
            <a:off x="2941396" y="5455979"/>
            <a:ext cx="604822" cy="22414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3549021" y="4184571"/>
            <a:ext cx="1939892" cy="384123"/>
            <a:chOff x="3671888" y="1400175"/>
            <a:chExt cx="500062" cy="384123"/>
          </a:xfrm>
        </p:grpSpPr>
        <p:sp>
          <p:nvSpPr>
            <p:cNvPr id="28" name="Rectangle 27"/>
            <p:cNvSpPr/>
            <p:nvPr/>
          </p:nvSpPr>
          <p:spPr bwMode="gray">
            <a:xfrm>
              <a:off x="3671888" y="1400175"/>
              <a:ext cx="500062" cy="384123"/>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29" name="Rectangle 28"/>
            <p:cNvSpPr/>
            <p:nvPr/>
          </p:nvSpPr>
          <p:spPr bwMode="gray">
            <a:xfrm>
              <a:off x="3685507" y="1450549"/>
              <a:ext cx="471383" cy="283376"/>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catalog</a:t>
              </a:r>
            </a:p>
          </p:txBody>
        </p:sp>
      </p:grpSp>
      <p:grpSp>
        <p:nvGrpSpPr>
          <p:cNvPr id="33" name="Group 32"/>
          <p:cNvGrpSpPr/>
          <p:nvPr/>
        </p:nvGrpSpPr>
        <p:grpSpPr>
          <a:xfrm>
            <a:off x="3546225" y="4619068"/>
            <a:ext cx="1939892" cy="384123"/>
            <a:chOff x="3671888" y="1400175"/>
            <a:chExt cx="500062" cy="384123"/>
          </a:xfrm>
        </p:grpSpPr>
        <p:sp>
          <p:nvSpPr>
            <p:cNvPr id="34" name="Rectangle 33"/>
            <p:cNvSpPr/>
            <p:nvPr/>
          </p:nvSpPr>
          <p:spPr bwMode="gray">
            <a:xfrm>
              <a:off x="3671888" y="1400175"/>
              <a:ext cx="500062" cy="384123"/>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35" name="Rectangle 34"/>
            <p:cNvSpPr/>
            <p:nvPr/>
          </p:nvSpPr>
          <p:spPr bwMode="gray">
            <a:xfrm>
              <a:off x="3685507" y="1450549"/>
              <a:ext cx="471383" cy="283376"/>
            </a:xfrm>
            <a:prstGeom prst="rect">
              <a:avLst/>
            </a:prstGeom>
            <a:solidFill>
              <a:srgbClr val="92D050"/>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review</a:t>
              </a:r>
            </a:p>
          </p:txBody>
        </p:sp>
      </p:grpSp>
      <p:grpSp>
        <p:nvGrpSpPr>
          <p:cNvPr id="36" name="Group 35"/>
          <p:cNvGrpSpPr/>
          <p:nvPr/>
        </p:nvGrpSpPr>
        <p:grpSpPr>
          <a:xfrm>
            <a:off x="3546225" y="5053565"/>
            <a:ext cx="1939892" cy="384123"/>
            <a:chOff x="3671888" y="1400175"/>
            <a:chExt cx="500062" cy="384123"/>
          </a:xfrm>
        </p:grpSpPr>
        <p:sp>
          <p:nvSpPr>
            <p:cNvPr id="37" name="Rectangle 36"/>
            <p:cNvSpPr/>
            <p:nvPr/>
          </p:nvSpPr>
          <p:spPr bwMode="gray">
            <a:xfrm>
              <a:off x="3671888" y="1400175"/>
              <a:ext cx="500062" cy="384123"/>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38" name="Rectangle 37"/>
            <p:cNvSpPr/>
            <p:nvPr/>
          </p:nvSpPr>
          <p:spPr bwMode="gray">
            <a:xfrm>
              <a:off x="3685507" y="1450549"/>
              <a:ext cx="471383" cy="283376"/>
            </a:xfrm>
            <a:prstGeom prst="rect">
              <a:avLst/>
            </a:prstGeom>
            <a:solidFill>
              <a:schemeClr val="accent3">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recommendation</a:t>
              </a:r>
            </a:p>
          </p:txBody>
        </p:sp>
      </p:grpSp>
      <p:grpSp>
        <p:nvGrpSpPr>
          <p:cNvPr id="39" name="Group 38"/>
          <p:cNvGrpSpPr/>
          <p:nvPr/>
        </p:nvGrpSpPr>
        <p:grpSpPr>
          <a:xfrm>
            <a:off x="3546225" y="5488062"/>
            <a:ext cx="1939892" cy="384123"/>
            <a:chOff x="3671888" y="1400175"/>
            <a:chExt cx="500062" cy="384123"/>
          </a:xfrm>
        </p:grpSpPr>
        <p:sp>
          <p:nvSpPr>
            <p:cNvPr id="42" name="Rectangle 41"/>
            <p:cNvSpPr/>
            <p:nvPr/>
          </p:nvSpPr>
          <p:spPr bwMode="gray">
            <a:xfrm>
              <a:off x="3671888" y="1400175"/>
              <a:ext cx="500062" cy="384123"/>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43" name="Rectangle 42"/>
            <p:cNvSpPr/>
            <p:nvPr/>
          </p:nvSpPr>
          <p:spPr bwMode="gray">
            <a:xfrm>
              <a:off x="3685507" y="1450549"/>
              <a:ext cx="471383" cy="283376"/>
            </a:xfrm>
            <a:prstGeom prst="rect">
              <a:avLst/>
            </a:prstGeom>
            <a:solidFill>
              <a:schemeClr val="accent5">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order</a:t>
              </a:r>
            </a:p>
          </p:txBody>
        </p:sp>
      </p:grpSp>
    </p:spTree>
    <p:extLst>
      <p:ext uri="{BB962C8B-B14F-4D97-AF65-F5344CB8AC3E}">
        <p14:creationId xmlns:p14="http://schemas.microsoft.com/office/powerpoint/2010/main" val="730180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Monolith versus Microservices</a:t>
            </a:r>
          </a:p>
        </p:txBody>
      </p:sp>
      <p:grpSp>
        <p:nvGrpSpPr>
          <p:cNvPr id="14" name="Group 13"/>
          <p:cNvGrpSpPr/>
          <p:nvPr/>
        </p:nvGrpSpPr>
        <p:grpSpPr>
          <a:xfrm>
            <a:off x="1058147" y="2521033"/>
            <a:ext cx="959870" cy="942729"/>
            <a:chOff x="891540" y="2846070"/>
            <a:chExt cx="1280160" cy="1257300"/>
          </a:xfrm>
        </p:grpSpPr>
        <p:sp>
          <p:nvSpPr>
            <p:cNvPr id="13" name="Rectangle 12"/>
            <p:cNvSpPr/>
            <p:nvPr/>
          </p:nvSpPr>
          <p:spPr bwMode="gray">
            <a:xfrm>
              <a:off x="891540" y="2846070"/>
              <a:ext cx="1280160" cy="1257300"/>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4" name="Rectangle 3"/>
            <p:cNvSpPr/>
            <p:nvPr/>
          </p:nvSpPr>
          <p:spPr bwMode="gray">
            <a:xfrm>
              <a:off x="992505" y="2953980"/>
              <a:ext cx="513080" cy="504191"/>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sp>
          <p:nvSpPr>
            <p:cNvPr id="5" name="Rectangle 4"/>
            <p:cNvSpPr/>
            <p:nvPr/>
          </p:nvSpPr>
          <p:spPr bwMode="gray">
            <a:xfrm>
              <a:off x="1563370" y="2953980"/>
              <a:ext cx="513080" cy="504191"/>
            </a:xfrm>
            <a:prstGeom prst="rect">
              <a:avLst/>
            </a:prstGeom>
            <a:solidFill>
              <a:schemeClr val="accent3">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B</a:t>
              </a:r>
            </a:p>
          </p:txBody>
        </p:sp>
        <p:sp>
          <p:nvSpPr>
            <p:cNvPr id="6" name="Rectangle 5"/>
            <p:cNvSpPr/>
            <p:nvPr/>
          </p:nvSpPr>
          <p:spPr bwMode="gray">
            <a:xfrm>
              <a:off x="1563370" y="3499444"/>
              <a:ext cx="513080" cy="504191"/>
            </a:xfrm>
            <a:prstGeom prst="rect">
              <a:avLst/>
            </a:prstGeom>
            <a:solidFill>
              <a:schemeClr val="accent5">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D</a:t>
              </a:r>
            </a:p>
          </p:txBody>
        </p:sp>
        <p:sp>
          <p:nvSpPr>
            <p:cNvPr id="7" name="Rectangle 6"/>
            <p:cNvSpPr/>
            <p:nvPr/>
          </p:nvSpPr>
          <p:spPr bwMode="gray">
            <a:xfrm>
              <a:off x="992505" y="3499444"/>
              <a:ext cx="513080" cy="504191"/>
            </a:xfrm>
            <a:prstGeom prst="rect">
              <a:avLst/>
            </a:prstGeom>
            <a:solidFill>
              <a:srgbClr val="92D050"/>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C</a:t>
              </a:r>
            </a:p>
          </p:txBody>
        </p:sp>
      </p:grpSp>
      <p:grpSp>
        <p:nvGrpSpPr>
          <p:cNvPr id="16" name="Group 15"/>
          <p:cNvGrpSpPr/>
          <p:nvPr/>
        </p:nvGrpSpPr>
        <p:grpSpPr>
          <a:xfrm>
            <a:off x="2129431" y="2521033"/>
            <a:ext cx="959870" cy="942729"/>
            <a:chOff x="891540" y="2846070"/>
            <a:chExt cx="1280160" cy="1257300"/>
          </a:xfrm>
        </p:grpSpPr>
        <p:sp>
          <p:nvSpPr>
            <p:cNvPr id="17" name="Rectangle 16"/>
            <p:cNvSpPr/>
            <p:nvPr/>
          </p:nvSpPr>
          <p:spPr bwMode="gray">
            <a:xfrm>
              <a:off x="891540" y="2846070"/>
              <a:ext cx="1280160" cy="1257300"/>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18" name="Rectangle 17"/>
            <p:cNvSpPr/>
            <p:nvPr/>
          </p:nvSpPr>
          <p:spPr bwMode="gray">
            <a:xfrm>
              <a:off x="992505" y="2953980"/>
              <a:ext cx="513080" cy="504191"/>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sp>
          <p:nvSpPr>
            <p:cNvPr id="19" name="Rectangle 18"/>
            <p:cNvSpPr/>
            <p:nvPr/>
          </p:nvSpPr>
          <p:spPr bwMode="gray">
            <a:xfrm>
              <a:off x="1563370" y="2953980"/>
              <a:ext cx="513080" cy="504191"/>
            </a:xfrm>
            <a:prstGeom prst="rect">
              <a:avLst/>
            </a:prstGeom>
            <a:solidFill>
              <a:schemeClr val="accent3">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B</a:t>
              </a:r>
            </a:p>
          </p:txBody>
        </p:sp>
        <p:sp>
          <p:nvSpPr>
            <p:cNvPr id="20" name="Rectangle 19"/>
            <p:cNvSpPr/>
            <p:nvPr/>
          </p:nvSpPr>
          <p:spPr bwMode="gray">
            <a:xfrm>
              <a:off x="1563370" y="3499444"/>
              <a:ext cx="513080" cy="504191"/>
            </a:xfrm>
            <a:prstGeom prst="rect">
              <a:avLst/>
            </a:prstGeom>
            <a:solidFill>
              <a:schemeClr val="accent5">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D</a:t>
              </a:r>
            </a:p>
          </p:txBody>
        </p:sp>
        <p:sp>
          <p:nvSpPr>
            <p:cNvPr id="21" name="Rectangle 20"/>
            <p:cNvSpPr/>
            <p:nvPr/>
          </p:nvSpPr>
          <p:spPr bwMode="gray">
            <a:xfrm>
              <a:off x="992505" y="3499444"/>
              <a:ext cx="513080" cy="504191"/>
            </a:xfrm>
            <a:prstGeom prst="rect">
              <a:avLst/>
            </a:prstGeom>
            <a:solidFill>
              <a:srgbClr val="92D050"/>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C</a:t>
              </a:r>
            </a:p>
          </p:txBody>
        </p:sp>
      </p:grpSp>
      <p:grpSp>
        <p:nvGrpSpPr>
          <p:cNvPr id="3" name="Group 2"/>
          <p:cNvGrpSpPr/>
          <p:nvPr/>
        </p:nvGrpSpPr>
        <p:grpSpPr>
          <a:xfrm>
            <a:off x="4681075" y="2456227"/>
            <a:ext cx="500062" cy="485775"/>
            <a:chOff x="3671888" y="1400175"/>
            <a:chExt cx="500062" cy="485775"/>
          </a:xfrm>
        </p:grpSpPr>
        <p:sp>
          <p:nvSpPr>
            <p:cNvPr id="60" name="Rectangle 59"/>
            <p:cNvSpPr/>
            <p:nvPr/>
          </p:nvSpPr>
          <p:spPr bwMode="gray">
            <a:xfrm>
              <a:off x="3671888" y="1400175"/>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61" name="Rectangle 60"/>
            <p:cNvSpPr/>
            <p:nvPr/>
          </p:nvSpPr>
          <p:spPr bwMode="gray">
            <a:xfrm>
              <a:off x="3730303" y="1450548"/>
              <a:ext cx="384710" cy="378045"/>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grpSp>
      <p:sp>
        <p:nvSpPr>
          <p:cNvPr id="69" name="Right Arrow 68"/>
          <p:cNvSpPr/>
          <p:nvPr/>
        </p:nvSpPr>
        <p:spPr bwMode="gray">
          <a:xfrm>
            <a:off x="3596372" y="2871391"/>
            <a:ext cx="515733" cy="279090"/>
          </a:xfrm>
          <a:prstGeom prst="rightArrow">
            <a:avLst/>
          </a:prstGeom>
          <a:solidFill>
            <a:schemeClr val="accent4"/>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71" name="TextBox 70"/>
          <p:cNvSpPr txBox="1"/>
          <p:nvPr/>
        </p:nvSpPr>
        <p:spPr>
          <a:xfrm>
            <a:off x="307986" y="2393728"/>
            <a:ext cx="403957" cy="138499"/>
          </a:xfrm>
          <a:prstGeom prst="rect">
            <a:avLst/>
          </a:prstGeom>
          <a:noFill/>
        </p:spPr>
        <p:txBody>
          <a:bodyPr wrap="none" lIns="0" tIns="0" rIns="0" bIns="0" rtlCol="0">
            <a:spAutoFit/>
          </a:bodyPr>
          <a:lstStyle/>
          <a:p>
            <a:pPr fontAlgn="base">
              <a:spcBef>
                <a:spcPts val="450"/>
              </a:spcBef>
              <a:spcAft>
                <a:spcPct val="0"/>
              </a:spcAft>
              <a:buClr>
                <a:srgbClr val="F0AB00"/>
              </a:buClr>
              <a:buSzPct val="80000"/>
            </a:pPr>
            <a:r>
              <a:rPr lang="en-US" sz="900" kern="0" dirty="0">
                <a:ea typeface="Arial Unicode MS" pitchFamily="34" charset="-128"/>
                <a:cs typeface="Arial Unicode MS" pitchFamily="34" charset="-128"/>
              </a:rPr>
              <a:t>process</a:t>
            </a:r>
          </a:p>
        </p:txBody>
      </p:sp>
      <p:sp>
        <p:nvSpPr>
          <p:cNvPr id="72" name="TextBox 71"/>
          <p:cNvSpPr txBox="1"/>
          <p:nvPr/>
        </p:nvSpPr>
        <p:spPr>
          <a:xfrm>
            <a:off x="277423" y="2923166"/>
            <a:ext cx="423193" cy="138499"/>
          </a:xfrm>
          <a:prstGeom prst="rect">
            <a:avLst/>
          </a:prstGeom>
          <a:noFill/>
        </p:spPr>
        <p:txBody>
          <a:bodyPr wrap="none" lIns="0" tIns="0" rIns="0" bIns="0" rtlCol="0">
            <a:spAutoFit/>
          </a:bodyPr>
          <a:lstStyle/>
          <a:p>
            <a:pPr fontAlgn="base">
              <a:spcBef>
                <a:spcPts val="450"/>
              </a:spcBef>
              <a:spcAft>
                <a:spcPct val="0"/>
              </a:spcAft>
              <a:buClr>
                <a:srgbClr val="F0AB00"/>
              </a:buClr>
              <a:buSzPct val="80000"/>
            </a:pPr>
            <a:r>
              <a:rPr lang="en-US" sz="900" kern="0" dirty="0">
                <a:ea typeface="Arial Unicode MS" pitchFamily="34" charset="-128"/>
                <a:cs typeface="Arial Unicode MS" pitchFamily="34" charset="-128"/>
              </a:rPr>
              <a:t>services</a:t>
            </a:r>
          </a:p>
        </p:txBody>
      </p:sp>
      <p:cxnSp>
        <p:nvCxnSpPr>
          <p:cNvPr id="76" name="Straight Connector 75"/>
          <p:cNvCxnSpPr>
            <a:stCxn id="71" idx="3"/>
          </p:cNvCxnSpPr>
          <p:nvPr/>
        </p:nvCxnSpPr>
        <p:spPr>
          <a:xfrm>
            <a:off x="711943" y="2462978"/>
            <a:ext cx="346205" cy="118554"/>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72" idx="3"/>
            <a:endCxn id="4" idx="1"/>
          </p:cNvCxnSpPr>
          <p:nvPr/>
        </p:nvCxnSpPr>
        <p:spPr>
          <a:xfrm flipV="1">
            <a:off x="700616" y="2790967"/>
            <a:ext cx="433235" cy="201449"/>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72" idx="3"/>
          </p:cNvCxnSpPr>
          <p:nvPr/>
        </p:nvCxnSpPr>
        <p:spPr>
          <a:xfrm>
            <a:off x="700616" y="2992416"/>
            <a:ext cx="433235" cy="207542"/>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Text Placeholder 2"/>
          <p:cNvSpPr txBox="1">
            <a:spLocks/>
          </p:cNvSpPr>
          <p:nvPr/>
        </p:nvSpPr>
        <p:spPr bwMode="gray">
          <a:xfrm>
            <a:off x="566441" y="5065008"/>
            <a:ext cx="8302229" cy="488927"/>
          </a:xfrm>
          <a:prstGeom prst="rect">
            <a:avLst/>
          </a:prstGeom>
        </p:spPr>
        <p:txBody>
          <a:bodyPr vert="horz" lIns="0" tIns="0" rIns="0" bIns="0" rtlCol="0">
            <a:noAutofit/>
          </a:bodyPr>
          <a:lstStyle>
            <a:lvl1pPr marL="0" indent="0" algn="l" defTabSz="1088776" rtl="0" eaLnBrk="1" latinLnBrk="0" hangingPunct="1">
              <a:spcBef>
                <a:spcPts val="2400"/>
              </a:spcBef>
              <a:buClr>
                <a:schemeClr val="accent1"/>
              </a:buClr>
              <a:buSzPct val="80000"/>
              <a:buFontTx/>
              <a:buNone/>
              <a:defRPr sz="2000" b="1" kern="1200">
                <a:solidFill>
                  <a:schemeClr val="tx1"/>
                </a:solidFill>
                <a:latin typeface="+mn-lt"/>
                <a:ea typeface="+mn-ea"/>
                <a:cs typeface="+mn-cs"/>
              </a:defRPr>
            </a:lvl1pPr>
            <a:lvl2pPr marL="0" indent="0" algn="l" defTabSz="1088776" rtl="0" eaLnBrk="1" latinLnBrk="0" hangingPunct="1">
              <a:spcBef>
                <a:spcPts val="600"/>
              </a:spcBef>
              <a:buClr>
                <a:schemeClr val="accent1"/>
              </a:buClr>
              <a:buSzPct val="80000"/>
              <a:buFont typeface="Wingdings" pitchFamily="2" charset="2"/>
              <a:buNone/>
              <a:defRPr sz="2000" kern="1200">
                <a:solidFill>
                  <a:schemeClr val="tx1"/>
                </a:solidFill>
                <a:latin typeface="+mn-lt"/>
                <a:ea typeface="+mn-ea"/>
                <a:cs typeface="+mn-cs"/>
              </a:defRPr>
            </a:lvl2pPr>
            <a:lvl3pPr marL="180000" indent="-180000" algn="l" defTabSz="1088776" rtl="0" eaLnBrk="1" latinLnBrk="0" hangingPunct="1">
              <a:spcBef>
                <a:spcPts val="400"/>
              </a:spcBef>
              <a:buClr>
                <a:schemeClr val="accent1"/>
              </a:buClr>
              <a:buSzPct val="100000"/>
              <a:buFont typeface="Wingdings" pitchFamily="2" charset="2"/>
              <a:buChar char=""/>
              <a:defRPr sz="1800" kern="1200">
                <a:solidFill>
                  <a:schemeClr val="tx1"/>
                </a:solidFill>
                <a:latin typeface="+mn-lt"/>
                <a:ea typeface="+mn-ea"/>
                <a:cs typeface="+mn-cs"/>
              </a:defRPr>
            </a:lvl3pPr>
            <a:lvl4pPr marL="360000" indent="-180000" algn="l" defTabSz="1088776" rtl="0" eaLnBrk="1" latinLnBrk="0" hangingPunct="1">
              <a:spcBef>
                <a:spcPts val="400"/>
              </a:spcBef>
              <a:buClr>
                <a:schemeClr val="accent2"/>
              </a:buClr>
              <a:buSzPct val="100000"/>
              <a:buFont typeface="Arial" pitchFamily="34" charset="0"/>
              <a:buChar char="–"/>
              <a:defRPr sz="1800" kern="1200">
                <a:solidFill>
                  <a:schemeClr val="tx1"/>
                </a:solidFill>
                <a:latin typeface="+mn-lt"/>
                <a:ea typeface="+mn-ea"/>
                <a:cs typeface="+mn-cs"/>
              </a:defRPr>
            </a:lvl4pPr>
            <a:lvl5pPr marL="540000" indent="-180000" algn="l" defTabSz="1088776" rtl="0" eaLnBrk="1" latinLnBrk="0" hangingPunct="1">
              <a:spcBef>
                <a:spcPts val="250"/>
              </a:spcBef>
              <a:buClr>
                <a:schemeClr val="accent2"/>
              </a:buClr>
              <a:buSzPct val="100000"/>
              <a:buFont typeface="Courier New" pitchFamily="49" charset="0"/>
              <a:buChar char="o"/>
              <a:defRPr sz="1600" kern="1200">
                <a:solidFill>
                  <a:schemeClr val="tx1"/>
                </a:solidFill>
                <a:latin typeface="+mn-lt"/>
                <a:ea typeface="+mn-ea"/>
                <a:cs typeface="+mn-cs"/>
              </a:defRPr>
            </a:lvl5pPr>
            <a:lvl6pPr marL="2994134"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8522"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910"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7298" indent="-272194" algn="l" defTabSz="108877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257106" indent="-257106">
              <a:spcBef>
                <a:spcPts val="450"/>
              </a:spcBef>
              <a:buFont typeface="Wingdings" panose="05000000000000000000" pitchFamily="2" charset="2"/>
              <a:buChar char="Ø"/>
            </a:pPr>
            <a:r>
              <a:rPr lang="en-US" sz="1500" dirty="0"/>
              <a:t>Microservices are separate processes, this is key to scale services independently</a:t>
            </a:r>
          </a:p>
          <a:p>
            <a:pPr marL="257106" indent="-257106">
              <a:spcBef>
                <a:spcPts val="450"/>
              </a:spcBef>
              <a:buFont typeface="Wingdings" panose="05000000000000000000" pitchFamily="2" charset="2"/>
              <a:buChar char="Ø"/>
            </a:pPr>
            <a:r>
              <a:rPr lang="en-US" sz="1500" dirty="0"/>
              <a:t>Microservices can use caches better and are easier to manage globally</a:t>
            </a:r>
          </a:p>
        </p:txBody>
      </p:sp>
      <p:grpSp>
        <p:nvGrpSpPr>
          <p:cNvPr id="67" name="Group 66"/>
          <p:cNvGrpSpPr/>
          <p:nvPr/>
        </p:nvGrpSpPr>
        <p:grpSpPr>
          <a:xfrm>
            <a:off x="5221079" y="2456227"/>
            <a:ext cx="500062" cy="485775"/>
            <a:chOff x="3671888" y="1400175"/>
            <a:chExt cx="500062" cy="485775"/>
          </a:xfrm>
        </p:grpSpPr>
        <p:sp>
          <p:nvSpPr>
            <p:cNvPr id="68" name="Rectangle 67"/>
            <p:cNvSpPr/>
            <p:nvPr/>
          </p:nvSpPr>
          <p:spPr bwMode="gray">
            <a:xfrm>
              <a:off x="3671888" y="1400175"/>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73" name="Rectangle 72"/>
            <p:cNvSpPr/>
            <p:nvPr/>
          </p:nvSpPr>
          <p:spPr bwMode="gray">
            <a:xfrm>
              <a:off x="3730303" y="1450548"/>
              <a:ext cx="384710" cy="378045"/>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grpSp>
      <p:grpSp>
        <p:nvGrpSpPr>
          <p:cNvPr id="75" name="Group 74"/>
          <p:cNvGrpSpPr/>
          <p:nvPr/>
        </p:nvGrpSpPr>
        <p:grpSpPr>
          <a:xfrm>
            <a:off x="5751431" y="2456227"/>
            <a:ext cx="500062" cy="485775"/>
            <a:chOff x="3671888" y="1400175"/>
            <a:chExt cx="500062" cy="485775"/>
          </a:xfrm>
        </p:grpSpPr>
        <p:sp>
          <p:nvSpPr>
            <p:cNvPr id="77" name="Rectangle 76"/>
            <p:cNvSpPr/>
            <p:nvPr/>
          </p:nvSpPr>
          <p:spPr bwMode="gray">
            <a:xfrm>
              <a:off x="3671888" y="1400175"/>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79" name="Rectangle 78"/>
            <p:cNvSpPr/>
            <p:nvPr/>
          </p:nvSpPr>
          <p:spPr bwMode="gray">
            <a:xfrm>
              <a:off x="3730303" y="1450548"/>
              <a:ext cx="384710" cy="378045"/>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grpSp>
      <p:sp>
        <p:nvSpPr>
          <p:cNvPr id="82" name="Rectangle 81"/>
          <p:cNvSpPr/>
          <p:nvPr/>
        </p:nvSpPr>
        <p:spPr bwMode="gray">
          <a:xfrm>
            <a:off x="6281783" y="2456227"/>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grpSp>
        <p:nvGrpSpPr>
          <p:cNvPr id="84" name="Group 83"/>
          <p:cNvGrpSpPr/>
          <p:nvPr/>
        </p:nvGrpSpPr>
        <p:grpSpPr>
          <a:xfrm>
            <a:off x="4675456" y="2970892"/>
            <a:ext cx="500062" cy="485775"/>
            <a:chOff x="3671888" y="1400175"/>
            <a:chExt cx="500062" cy="485775"/>
          </a:xfrm>
        </p:grpSpPr>
        <p:sp>
          <p:nvSpPr>
            <p:cNvPr id="85" name="Rectangle 84"/>
            <p:cNvSpPr/>
            <p:nvPr/>
          </p:nvSpPr>
          <p:spPr bwMode="gray">
            <a:xfrm>
              <a:off x="3671888" y="1400175"/>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86" name="Rectangle 85"/>
            <p:cNvSpPr/>
            <p:nvPr/>
          </p:nvSpPr>
          <p:spPr bwMode="gray">
            <a:xfrm>
              <a:off x="3730303" y="1450548"/>
              <a:ext cx="384710" cy="378045"/>
            </a:xfrm>
            <a:prstGeom prst="rect">
              <a:avLst/>
            </a:prstGeom>
            <a:solidFill>
              <a:schemeClr val="accent1">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A</a:t>
              </a:r>
            </a:p>
          </p:txBody>
        </p:sp>
      </p:grpSp>
      <p:sp>
        <p:nvSpPr>
          <p:cNvPr id="88" name="Rectangle 87"/>
          <p:cNvSpPr/>
          <p:nvPr/>
        </p:nvSpPr>
        <p:spPr bwMode="gray">
          <a:xfrm>
            <a:off x="5218031" y="2974387"/>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91" name="Rectangle 90"/>
          <p:cNvSpPr/>
          <p:nvPr/>
        </p:nvSpPr>
        <p:spPr bwMode="gray">
          <a:xfrm>
            <a:off x="5748383" y="2974387"/>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94" name="Rectangle 93"/>
          <p:cNvSpPr/>
          <p:nvPr/>
        </p:nvSpPr>
        <p:spPr bwMode="gray">
          <a:xfrm>
            <a:off x="6278735" y="2974387"/>
            <a:ext cx="500062" cy="485775"/>
          </a:xfrm>
          <a:prstGeom prst="rect">
            <a:avLst/>
          </a:prstGeom>
          <a:solidFill>
            <a:schemeClr val="bg2">
              <a:lumMod val="75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endParaRPr lang="en-US" sz="1500" kern="0" dirty="0" err="1">
              <a:ea typeface="Arial Unicode MS" pitchFamily="34" charset="-128"/>
              <a:cs typeface="Arial Unicode MS" pitchFamily="34" charset="-128"/>
            </a:endParaRPr>
          </a:p>
        </p:txBody>
      </p:sp>
      <p:sp>
        <p:nvSpPr>
          <p:cNvPr id="96" name="Rectangle 95"/>
          <p:cNvSpPr/>
          <p:nvPr/>
        </p:nvSpPr>
        <p:spPr bwMode="gray">
          <a:xfrm>
            <a:off x="6336411" y="2513646"/>
            <a:ext cx="384710" cy="378045"/>
          </a:xfrm>
          <a:prstGeom prst="rect">
            <a:avLst/>
          </a:prstGeom>
          <a:solidFill>
            <a:schemeClr val="accent3">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B</a:t>
            </a:r>
          </a:p>
        </p:txBody>
      </p:sp>
      <p:sp>
        <p:nvSpPr>
          <p:cNvPr id="99" name="Rectangle 98"/>
          <p:cNvSpPr/>
          <p:nvPr/>
        </p:nvSpPr>
        <p:spPr bwMode="gray">
          <a:xfrm>
            <a:off x="5813318" y="3024758"/>
            <a:ext cx="384710" cy="378045"/>
          </a:xfrm>
          <a:prstGeom prst="rect">
            <a:avLst/>
          </a:prstGeom>
          <a:solidFill>
            <a:schemeClr val="accent3">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B</a:t>
            </a:r>
          </a:p>
        </p:txBody>
      </p:sp>
      <p:sp>
        <p:nvSpPr>
          <p:cNvPr id="102" name="Rectangle 101"/>
          <p:cNvSpPr/>
          <p:nvPr/>
        </p:nvSpPr>
        <p:spPr bwMode="gray">
          <a:xfrm>
            <a:off x="6336411" y="3024758"/>
            <a:ext cx="384710" cy="378045"/>
          </a:xfrm>
          <a:prstGeom prst="rect">
            <a:avLst/>
          </a:prstGeom>
          <a:solidFill>
            <a:schemeClr val="accent5">
              <a:lumMod val="60000"/>
              <a:lumOff val="40000"/>
            </a:schemeClr>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D</a:t>
            </a:r>
          </a:p>
        </p:txBody>
      </p:sp>
      <p:sp>
        <p:nvSpPr>
          <p:cNvPr id="105" name="Rectangle 104"/>
          <p:cNvSpPr/>
          <p:nvPr/>
        </p:nvSpPr>
        <p:spPr bwMode="gray">
          <a:xfrm>
            <a:off x="5279494" y="3024758"/>
            <a:ext cx="384710" cy="378045"/>
          </a:xfrm>
          <a:prstGeom prst="rect">
            <a:avLst/>
          </a:prstGeom>
          <a:solidFill>
            <a:srgbClr val="92D050"/>
          </a:solidFill>
          <a:ln w="6350" algn="ctr">
            <a:noFill/>
            <a:miter lim="800000"/>
            <a:headEnd/>
            <a:tailEnd/>
          </a:ln>
        </p:spPr>
        <p:txBody>
          <a:bodyPr lIns="67482" tIns="53986" rIns="67482" bIns="53986" rtlCol="0" anchor="ct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C</a:t>
            </a:r>
          </a:p>
        </p:txBody>
      </p:sp>
    </p:spTree>
    <p:extLst>
      <p:ext uri="{BB962C8B-B14F-4D97-AF65-F5344CB8AC3E}">
        <p14:creationId xmlns:p14="http://schemas.microsoft.com/office/powerpoint/2010/main" val="3269697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marL="256405" indent="-256405"/>
            <a:r>
              <a:rPr lang="en-US" dirty="0"/>
              <a:t>Key Aspects of Microservices</a:t>
            </a:r>
          </a:p>
        </p:txBody>
      </p:sp>
      <p:sp>
        <p:nvSpPr>
          <p:cNvPr id="9" name="Text Placeholder 8"/>
          <p:cNvSpPr>
            <a:spLocks noGrp="1"/>
          </p:cNvSpPr>
          <p:nvPr>
            <p:ph type="body" sz="quarter" idx="11"/>
          </p:nvPr>
        </p:nvSpPr>
        <p:spPr>
          <a:xfrm>
            <a:off x="2128205" y="1853555"/>
            <a:ext cx="5826265" cy="3161556"/>
          </a:xfrm>
        </p:spPr>
        <p:txBody>
          <a:bodyPr/>
          <a:lstStyle/>
          <a:p>
            <a:pPr lvl="2"/>
            <a:r>
              <a:rPr lang="en-US" dirty="0"/>
              <a:t>Microservices scale horizontally by adding more processes</a:t>
            </a:r>
          </a:p>
          <a:p>
            <a:pPr lvl="2"/>
            <a:r>
              <a:rPr lang="en-US" dirty="0"/>
              <a:t>Linear scaling </a:t>
            </a:r>
            <a:r>
              <a:rPr lang="en-US" dirty="0">
                <a:sym typeface="Wingdings" panose="05000000000000000000" pitchFamily="2" charset="2"/>
              </a:rPr>
              <a:t> n</a:t>
            </a:r>
            <a:r>
              <a:rPr lang="en-US" dirty="0"/>
              <a:t>o bottleneck from database </a:t>
            </a:r>
            <a:r>
              <a:rPr lang="en-US" dirty="0">
                <a:sym typeface="Wingdings" panose="05000000000000000000" pitchFamily="2" charset="2"/>
              </a:rPr>
              <a:t> partition data (aka 'sharding') and/or reduce to 'eventual consistency'</a:t>
            </a:r>
          </a:p>
          <a:p>
            <a:pPr lvl="2"/>
            <a:r>
              <a:rPr lang="en-US" dirty="0">
                <a:sym typeface="Wingdings" panose="05000000000000000000" pitchFamily="2" charset="2"/>
              </a:rPr>
              <a:t>Elastic = autoscale to strongly varying loads</a:t>
            </a:r>
          </a:p>
          <a:p>
            <a:pPr marL="0" lvl="2" indent="0">
              <a:buNone/>
            </a:pPr>
            <a:endParaRPr lang="en-US" dirty="0"/>
          </a:p>
          <a:p>
            <a:pPr lvl="2"/>
            <a:r>
              <a:rPr lang="en-US" dirty="0"/>
              <a:t>Service instance fails </a:t>
            </a:r>
            <a:r>
              <a:rPr lang="en-US" dirty="0">
                <a:sym typeface="Wingdings" panose="05000000000000000000" pitchFamily="2" charset="2"/>
              </a:rPr>
              <a:t> 'health monitor' creates a new one</a:t>
            </a:r>
          </a:p>
          <a:p>
            <a:pPr lvl="2"/>
            <a:r>
              <a:rPr lang="en-US" dirty="0">
                <a:sym typeface="Wingdings" panose="05000000000000000000" pitchFamily="2" charset="2"/>
              </a:rPr>
              <a:t>Service fails  application remains up when non-core service is down</a:t>
            </a:r>
          </a:p>
          <a:p>
            <a:pPr lvl="2"/>
            <a:r>
              <a:rPr lang="en-US" dirty="0">
                <a:sym typeface="Wingdings" panose="05000000000000000000" pitchFamily="2" charset="2"/>
              </a:rPr>
              <a:t>Hardware failures  not noticed by users at all</a:t>
            </a:r>
            <a:endParaRPr lang="en-US" dirty="0"/>
          </a:p>
          <a:p>
            <a:pPr marL="0" lvl="2" indent="0">
              <a:buNone/>
            </a:pPr>
            <a:br>
              <a:rPr lang="en-US" sz="900" dirty="0"/>
            </a:br>
            <a:endParaRPr lang="en-US" sz="900" dirty="0"/>
          </a:p>
          <a:p>
            <a:pPr lvl="2"/>
            <a:r>
              <a:rPr lang="en-US" dirty="0"/>
              <a:t>Deploy small changes fast and frequently </a:t>
            </a:r>
            <a:r>
              <a:rPr lang="en-US" b="0" dirty="0"/>
              <a:t> </a:t>
            </a:r>
          </a:p>
          <a:p>
            <a:pPr lvl="2"/>
            <a:r>
              <a:rPr lang="en-US" dirty="0"/>
              <a:t>Compare to a</a:t>
            </a:r>
            <a:r>
              <a:rPr lang="en-US" b="0" dirty="0"/>
              <a:t> big release: </a:t>
            </a:r>
            <a:r>
              <a:rPr lang="en-US" b="0" dirty="0">
                <a:sym typeface="Wingdings" panose="05000000000000000000" pitchFamily="2" charset="2"/>
              </a:rPr>
              <a:t>less risk per deploy</a:t>
            </a:r>
          </a:p>
          <a:p>
            <a:pPr lvl="2"/>
            <a:r>
              <a:rPr lang="en-US" dirty="0">
                <a:sym typeface="Wingdings" panose="05000000000000000000" pitchFamily="2" charset="2"/>
              </a:rPr>
              <a:t>Simpler to do a zero-downtime upgrade</a:t>
            </a:r>
            <a:endParaRPr lang="en-US" b="0" dirty="0">
              <a:sym typeface="Wingdings" panose="05000000000000000000" pitchFamily="2" charset="2"/>
            </a:endParaRPr>
          </a:p>
        </p:txBody>
      </p:sp>
      <p:sp>
        <p:nvSpPr>
          <p:cNvPr id="3" name="Rectangle 2"/>
          <p:cNvSpPr/>
          <p:nvPr/>
        </p:nvSpPr>
        <p:spPr bwMode="gray">
          <a:xfrm>
            <a:off x="324000" y="1853555"/>
            <a:ext cx="1552309" cy="893112"/>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67482" tIns="53986" rIns="67482" bIns="53986" numCol="1" spcCol="0" rtlCol="0" fromWordArt="0" anchor="ctr" anchorCtr="0" forceAA="0" compatLnSpc="1">
            <a:prstTxWarp prst="textNoShape">
              <a:avLst/>
            </a:prstTxWarp>
            <a:noAutofit/>
          </a:bodyP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Scalable &amp; Elastic</a:t>
            </a:r>
          </a:p>
        </p:txBody>
      </p:sp>
      <p:sp>
        <p:nvSpPr>
          <p:cNvPr id="6" name="Rectangle 5"/>
          <p:cNvSpPr/>
          <p:nvPr/>
        </p:nvSpPr>
        <p:spPr bwMode="gray">
          <a:xfrm>
            <a:off x="323999" y="3320470"/>
            <a:ext cx="1552309" cy="893112"/>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67482" tIns="53986" rIns="67482" bIns="53986" numCol="1" spcCol="0" rtlCol="0" fromWordArt="0" anchor="ctr" anchorCtr="0" forceAA="0" compatLnSpc="1">
            <a:prstTxWarp prst="textNoShape">
              <a:avLst/>
            </a:prstTxWarp>
            <a:noAutofit/>
          </a:bodyP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Resilient</a:t>
            </a:r>
          </a:p>
        </p:txBody>
      </p:sp>
      <p:sp>
        <p:nvSpPr>
          <p:cNvPr id="7" name="Rectangle 6"/>
          <p:cNvSpPr/>
          <p:nvPr/>
        </p:nvSpPr>
        <p:spPr bwMode="gray">
          <a:xfrm>
            <a:off x="323999" y="4787385"/>
            <a:ext cx="1552309" cy="893112"/>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67482" tIns="53986" rIns="67482" bIns="53986" numCol="1" spcCol="0" rtlCol="0" fromWordArt="0" anchor="ctr" anchorCtr="0" forceAA="0" compatLnSpc="1">
            <a:prstTxWarp prst="textNoShape">
              <a:avLst/>
            </a:prstTxWarp>
            <a:noAutofit/>
          </a:bodyPr>
          <a:lstStyle/>
          <a:p>
            <a:pPr algn="ctr" defTabSz="685617" fontAlgn="base">
              <a:spcBef>
                <a:spcPct val="50000"/>
              </a:spcBef>
              <a:spcAft>
                <a:spcPct val="0"/>
              </a:spcAft>
              <a:buClr>
                <a:srgbClr val="F0AB00"/>
              </a:buClr>
              <a:buSzPct val="80000"/>
            </a:pPr>
            <a:r>
              <a:rPr lang="en-US" sz="1500" kern="0" dirty="0">
                <a:ea typeface="Arial Unicode MS" pitchFamily="34" charset="-128"/>
                <a:cs typeface="Arial Unicode MS" pitchFamily="34" charset="-128"/>
              </a:rPr>
              <a:t>Deployable independently</a:t>
            </a:r>
          </a:p>
        </p:txBody>
      </p:sp>
    </p:spTree>
    <p:extLst>
      <p:ext uri="{BB962C8B-B14F-4D97-AF65-F5344CB8AC3E}">
        <p14:creationId xmlns:p14="http://schemas.microsoft.com/office/powerpoint/2010/main" val="2767285391"/>
      </p:ext>
    </p:extLst>
  </p:cSld>
  <p:clrMapOvr>
    <a:masterClrMapping/>
  </p:clrMapOvr>
</p:sld>
</file>

<file path=ppt/theme/theme1.xml><?xml version="1.0" encoding="utf-8"?>
<a:theme xmlns:a="http://schemas.openxmlformats.org/drawingml/2006/main" name="SAP_2015_4x3">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6350" algn="ctr">
          <a:no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b="0" i="0" u="none" strike="noStrike" kern="0" cap="none" spc="0" normalizeH="0" baseline="0" noProof="0" dirty="0" smtClean="0">
            <a:ln>
              <a:noFill/>
            </a:ln>
            <a:effectLst/>
            <a:uLnTx/>
            <a:uFillTx/>
            <a:ea typeface="Arial Unicode MS" pitchFamily="34" charset="-128"/>
            <a:cs typeface="Arial Unicode MS" pitchFamily="34" charset="-128"/>
          </a:defRPr>
        </a:defPPr>
      </a:lst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fontAlgn="base">
          <a:spcBef>
            <a:spcPts val="6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SAP_2015_4x3</Template>
  <TotalTime>0</TotalTime>
  <Words>1087</Words>
  <Application>Microsoft Office PowerPoint</Application>
  <PresentationFormat>On-screen Show (4:3)</PresentationFormat>
  <Paragraphs>230</Paragraphs>
  <Slides>19</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 Unicode MS</vt:lpstr>
      <vt:lpstr>MS PGothic</vt:lpstr>
      <vt:lpstr>Arial</vt:lpstr>
      <vt:lpstr>Arial Black</vt:lpstr>
      <vt:lpstr>BentonSans Bold</vt:lpstr>
      <vt:lpstr>Courier New</vt:lpstr>
      <vt:lpstr>Symbol</vt:lpstr>
      <vt:lpstr>wingdings</vt:lpstr>
      <vt:lpstr>wingdings</vt:lpstr>
      <vt:lpstr>SAP_2015_4x3</vt:lpstr>
      <vt:lpstr>Cloud Extreme </vt:lpstr>
      <vt:lpstr>Cloud Deployment Models – Terminology</vt:lpstr>
      <vt:lpstr>SAP's Traditional Development and Deployment Model </vt:lpstr>
      <vt:lpstr>Key Challenges of a Public Cloud Application</vt:lpstr>
      <vt:lpstr>Key Challenges of a Public Cloud Application</vt:lpstr>
      <vt:lpstr>How write applications for this context?  Microservices, 12-Factor Apps, Design, …</vt:lpstr>
      <vt:lpstr>Microservices</vt:lpstr>
      <vt:lpstr>Monolith versus Microservices</vt:lpstr>
      <vt:lpstr>Key Aspects of Microservices</vt:lpstr>
      <vt:lpstr>Key Aspects of Microservices</vt:lpstr>
      <vt:lpstr>Key Aspects of Microservices</vt:lpstr>
      <vt:lpstr>Some drawbacks</vt:lpstr>
      <vt:lpstr>How write applications for this context?  Microservices, 12-Factor Apps, Design, …</vt:lpstr>
      <vt:lpstr>12 Factors: Rules for Cloud Product Development (http://12factor.net )</vt:lpstr>
      <vt:lpstr>How write applications for this context?  Microservices, 12-Factor Apps, Design, …</vt:lpstr>
      <vt:lpstr>Microservices – Design Aspects</vt:lpstr>
      <vt:lpstr>Further Reading</vt:lpstr>
      <vt:lpstr>More pictures</vt:lpstr>
      <vt:lpstr>Large ecommerce example</vt:lpstr>
    </vt:vector>
  </TitlesOfParts>
  <Company>SAP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Extreme</dc:title>
  <dc:creator>Heymann, Juergen</dc:creator>
  <cp:lastModifiedBy>Heymann, Juergen</cp:lastModifiedBy>
  <cp:revision>33</cp:revision>
  <dcterms:created xsi:type="dcterms:W3CDTF">2015-09-06T13:28:24Z</dcterms:created>
  <dcterms:modified xsi:type="dcterms:W3CDTF">2017-09-21T07:27:13Z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1357826825</vt:i4>
  </property>
  <property fmtid="{D5CDD505-2E9C-101B-9397-08002B2CF9AE}" pid="3" name="_NewReviewCycle">
    <vt:lpwstr/>
  </property>
  <property fmtid="{D5CDD505-2E9C-101B-9397-08002B2CF9AE}" pid="4" name="_EmailSubject">
    <vt:lpwstr>Color Palette/Stationery Next Steps </vt:lpwstr>
  </property>
  <property fmtid="{D5CDD505-2E9C-101B-9397-08002B2CF9AE}" pid="5" name="_AuthorEmail">
    <vt:lpwstr>heidi.bitz@sap.com</vt:lpwstr>
  </property>
  <property fmtid="{D5CDD505-2E9C-101B-9397-08002B2CF9AE}" pid="6" name="_AuthorEmailDisplayName">
    <vt:lpwstr>Bitz, Heidi</vt:lpwstr>
  </property>
</Properties>
</file>

<file path=docProps/thumbnail.jpeg>
</file>